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2" r:id="rId1"/>
    <p:sldMasterId id="2147484219" r:id="rId2"/>
  </p:sldMasterIdLst>
  <p:notesMasterIdLst>
    <p:notesMasterId r:id="rId62"/>
  </p:notesMasterIdLst>
  <p:handoutMasterIdLst>
    <p:handoutMasterId r:id="rId63"/>
  </p:handoutMasterIdLst>
  <p:sldIdLst>
    <p:sldId id="317" r:id="rId3"/>
    <p:sldId id="412" r:id="rId4"/>
    <p:sldId id="413" r:id="rId5"/>
    <p:sldId id="414" r:id="rId6"/>
    <p:sldId id="415" r:id="rId7"/>
    <p:sldId id="416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424" r:id="rId16"/>
    <p:sldId id="425" r:id="rId17"/>
    <p:sldId id="426" r:id="rId18"/>
    <p:sldId id="427" r:id="rId19"/>
    <p:sldId id="428" r:id="rId20"/>
    <p:sldId id="429" r:id="rId21"/>
    <p:sldId id="430" r:id="rId22"/>
    <p:sldId id="431" r:id="rId23"/>
    <p:sldId id="432" r:id="rId24"/>
    <p:sldId id="433" r:id="rId25"/>
    <p:sldId id="434" r:id="rId26"/>
    <p:sldId id="435" r:id="rId27"/>
    <p:sldId id="436" r:id="rId28"/>
    <p:sldId id="437" r:id="rId29"/>
    <p:sldId id="438" r:id="rId30"/>
    <p:sldId id="439" r:id="rId31"/>
    <p:sldId id="440" r:id="rId32"/>
    <p:sldId id="441" r:id="rId33"/>
    <p:sldId id="442" r:id="rId34"/>
    <p:sldId id="443" r:id="rId35"/>
    <p:sldId id="444" r:id="rId36"/>
    <p:sldId id="445" r:id="rId37"/>
    <p:sldId id="446" r:id="rId38"/>
    <p:sldId id="447" r:id="rId39"/>
    <p:sldId id="448" r:id="rId40"/>
    <p:sldId id="449" r:id="rId41"/>
    <p:sldId id="450" r:id="rId42"/>
    <p:sldId id="451" r:id="rId43"/>
    <p:sldId id="452" r:id="rId44"/>
    <p:sldId id="453" r:id="rId45"/>
    <p:sldId id="454" r:id="rId46"/>
    <p:sldId id="455" r:id="rId47"/>
    <p:sldId id="456" r:id="rId48"/>
    <p:sldId id="457" r:id="rId49"/>
    <p:sldId id="458" r:id="rId50"/>
    <p:sldId id="459" r:id="rId51"/>
    <p:sldId id="460" r:id="rId52"/>
    <p:sldId id="461" r:id="rId53"/>
    <p:sldId id="462" r:id="rId54"/>
    <p:sldId id="463" r:id="rId55"/>
    <p:sldId id="464" r:id="rId56"/>
    <p:sldId id="465" r:id="rId57"/>
    <p:sldId id="466" r:id="rId58"/>
    <p:sldId id="467" r:id="rId59"/>
    <p:sldId id="468" r:id="rId60"/>
    <p:sldId id="469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on Ja Yeom" initials="SJY" lastIdx="1" clrIdx="0">
    <p:extLst>
      <p:ext uri="{19B8F6BF-5375-455C-9EA6-DF929625EA0E}">
        <p15:presenceInfo xmlns:p15="http://schemas.microsoft.com/office/powerpoint/2012/main" userId="936995bc-9852-42b9-ada8-8da03cffe5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0E4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04"/>
    <p:restoredTop sz="58048" autoAdjust="0"/>
  </p:normalViewPr>
  <p:slideViewPr>
    <p:cSldViewPr snapToGrid="0" snapToObjects="1">
      <p:cViewPr varScale="1">
        <p:scale>
          <a:sx n="77" d="100"/>
          <a:sy n="77" d="100"/>
        </p:scale>
        <p:origin x="2088" y="184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2T18:58:26.135" idx="1">
    <p:pos x="10" y="10"/>
    <p:text/>
    <p:extLst>
      <p:ext uri="{C676402C-5697-4E1C-873F-D02D1690AC5C}">
        <p15:threadingInfo xmlns:p15="http://schemas.microsoft.com/office/powerpoint/2012/main" timeZoneBias="-6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D283C-DE37-6F4C-BF0F-BED1216340AF}" type="datetimeFigureOut">
              <a:rPr lang="en-US" smtClean="0"/>
              <a:t>3/3/18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1257F-F465-014D-9568-D0F86ECBD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60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36E82-B77E-8E40-B1FA-A4F22FFDEC61}" type="datetimeFigureOut">
              <a:rPr lang="en-US" smtClean="0"/>
              <a:t>3/3/18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06D52-AE12-B74E-B5E1-3ED9C62B5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354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3B4AB-A930-754A-A2C0-B457A05F41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20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5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65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06D52-AE12-B74E-B5E1-3ED9C62B5C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12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51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06D52-AE12-B74E-B5E1-3ED9C62B5C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80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aseline="0" dirty="0"/>
              <a:t> </a:t>
            </a:r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1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611D1-50F3-CD4F-99F5-935B2875DE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02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35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06D52-AE12-B74E-B5E1-3ED9C62B5C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24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12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  <a:p>
            <a:endParaRPr lang="en-AU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DFE19-785B-A345-845C-D8AFE79C09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15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5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06D52-AE12-B74E-B5E1-3ED9C62B5C6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85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46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06D52-AE12-B74E-B5E1-3ED9C62B5C6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72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0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3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96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aseline="0" dirty="0"/>
              <a:t> </a:t>
            </a:r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11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42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13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DFE19-785B-A345-845C-D8AFE79C09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247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477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06D52-AE12-B74E-B5E1-3ED9C62B5C6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760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03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891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06D52-AE12-B74E-B5E1-3ED9C62B5C6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214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06D52-AE12-B74E-B5E1-3ED9C62B5C6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8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06D52-AE12-B74E-B5E1-3ED9C62B5C6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95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326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071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66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DFE19-785B-A345-845C-D8AFE79C09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128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06D52-AE12-B74E-B5E1-3ED9C62B5C6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48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0464F-F851-46A6-9491-B3E90B4A802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605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0464F-F851-46A6-9491-B3E90B4A802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863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0464F-F851-46A6-9491-B3E90B4A802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228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0464F-F851-46A6-9491-B3E90B4A802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045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06D52-AE12-B74E-B5E1-3ED9C62B5C6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45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0464F-F851-46A6-9491-B3E90B4A802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78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06D52-AE12-B74E-B5E1-3ED9C62B5C6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010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06D52-AE12-B74E-B5E1-3ED9C62B5C6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270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0464F-F851-46A6-9491-B3E90B4A802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74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DFE19-785B-A345-845C-D8AFE79C09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656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aseline="0" dirty="0"/>
              <a:t> 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0464F-F851-46A6-9491-B3E90B4A802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793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aseline="0" dirty="0"/>
              <a:t>  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0464F-F851-46A6-9491-B3E90B4A802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530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0464F-F851-46A6-9491-B3E90B4A802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516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aseline="0" dirty="0"/>
              <a:t> 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0464F-F851-46A6-9491-B3E90B4A802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320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0464F-F851-46A6-9491-B3E90B4A802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340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06D52-AE12-B74E-B5E1-3ED9C62B5C6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421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80464F-F851-46A6-9491-B3E90B4A802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864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34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26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51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06D52-AE12-B74E-B5E1-3ED9C62B5C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63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DA0FF-A0CE-E74B-AC90-A75D25635A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19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D06D52-AE12-B74E-B5E1-3ED9C62B5C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99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0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74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24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03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61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88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40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96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506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980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95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05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70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48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01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94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342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542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934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168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924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89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9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47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7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6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02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5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4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  <p:sldLayoutId id="21474841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A5E1116F-C16B-A047-81DE-E2658897E2B0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7C90CC8C-760B-6640-87F4-A96AA0EE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0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comments" Target="../comments/commen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Web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3. Server-side Scripting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9FFB5-F743-6546-A81D-A6AE898C99AC}"/>
              </a:ext>
            </a:extLst>
          </p:cNvPr>
          <p:cNvSpPr txBox="1"/>
          <p:nvPr/>
        </p:nvSpPr>
        <p:spPr>
          <a:xfrm>
            <a:off x="5261995" y="5721350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Soonja.Yeom@utas.edu.au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A792C-C2D0-6545-9223-C6BBE15E53E0}"/>
              </a:ext>
            </a:extLst>
          </p:cNvPr>
          <p:cNvSpPr txBox="1"/>
          <p:nvPr/>
        </p:nvSpPr>
        <p:spPr>
          <a:xfrm>
            <a:off x="5234743" y="5454134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Amanda.Lunt@utas.edu.au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920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server-side scripting: LAMP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427" y="2264383"/>
            <a:ext cx="8574087" cy="4257187"/>
          </a:xfrm>
        </p:spPr>
        <p:txBody>
          <a:bodyPr>
            <a:normAutofit/>
          </a:bodyPr>
          <a:lstStyle/>
          <a:p>
            <a:r>
              <a:rPr lang="en-US" b="1" dirty="0"/>
              <a:t>LAMP</a:t>
            </a:r>
            <a:r>
              <a:rPr lang="en-US" dirty="0"/>
              <a:t> refers to first letters of the four components of a solution stack, suitable for building high-availability heavy-duty dynamic web sites</a:t>
            </a:r>
          </a:p>
          <a:p>
            <a:r>
              <a:rPr lang="en-US" b="1" dirty="0"/>
              <a:t>L : Linux</a:t>
            </a:r>
          </a:p>
          <a:p>
            <a:pPr lvl="1"/>
            <a:r>
              <a:rPr lang="en-US" dirty="0"/>
              <a:t>The operating system (does not have to be </a:t>
            </a:r>
            <a:r>
              <a:rPr lang="en-US" dirty="0" err="1"/>
              <a:t>linux</a:t>
            </a:r>
            <a:r>
              <a:rPr lang="en-US" dirty="0"/>
              <a:t> kernel, but mac or other operation systems)</a:t>
            </a:r>
          </a:p>
          <a:p>
            <a:r>
              <a:rPr lang="en-US" b="1" dirty="0"/>
              <a:t>A: Apache</a:t>
            </a:r>
          </a:p>
          <a:p>
            <a:pPr lvl="1"/>
            <a:r>
              <a:rPr lang="en-US" dirty="0"/>
              <a:t>Apache – web server, HTTP server</a:t>
            </a:r>
          </a:p>
          <a:p>
            <a:r>
              <a:rPr lang="en-US" b="1" dirty="0"/>
              <a:t>M: MySQL</a:t>
            </a:r>
          </a:p>
          <a:p>
            <a:pPr lvl="1"/>
            <a:r>
              <a:rPr lang="en-US" dirty="0"/>
              <a:t>Database Management System</a:t>
            </a:r>
          </a:p>
          <a:p>
            <a:r>
              <a:rPr lang="en-US" b="1" dirty="0"/>
              <a:t>P: PHP, Python, Perl</a:t>
            </a:r>
          </a:p>
          <a:p>
            <a:pPr lvl="1"/>
            <a:r>
              <a:rPr lang="en-US" dirty="0"/>
              <a:t>Scripting languages for developing dynamic web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88D51-7E18-2347-90E9-79F71565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1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83" y="1755911"/>
            <a:ext cx="6797107" cy="51020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D630EC-D33C-4A4F-B7E3-A17817514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424063" y="2397976"/>
            <a:ext cx="883814" cy="898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BCC449-EC0E-F64E-8AF6-7735FB49BE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81" t="4538"/>
          <a:stretch/>
        </p:blipFill>
        <p:spPr>
          <a:xfrm>
            <a:off x="424063" y="3162747"/>
            <a:ext cx="921648" cy="963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server-side scripting: LAMP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C223F36-6A5F-0442-832C-6B9F4DC2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22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0472E-4C62-194D-8802-A001A0AA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665EA-0836-3D45-B1D3-6FE382DEB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0264F-63CB-F049-8C70-5960D0A33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36" b="9533"/>
          <a:stretch/>
        </p:blipFill>
        <p:spPr>
          <a:xfrm>
            <a:off x="275746" y="700026"/>
            <a:ext cx="7894484" cy="6139283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28B9B95-C5A6-C54C-8364-20155F99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48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created PHP in 1994 by </a:t>
            </a:r>
            <a:r>
              <a:rPr lang="en-US" altLang="ko-KR" dirty="0" err="1"/>
              <a:t>Rasmus</a:t>
            </a:r>
            <a:r>
              <a:rPr lang="en-US" altLang="ko-KR" dirty="0"/>
              <a:t> </a:t>
            </a:r>
            <a:r>
              <a:rPr lang="en-US" altLang="ko-KR" dirty="0" err="1"/>
              <a:t>Lerdorf</a:t>
            </a:r>
            <a:endParaRPr lang="en-US" altLang="ko-KR" dirty="0"/>
          </a:p>
          <a:p>
            <a:r>
              <a:rPr lang="en-US" altLang="ko-KR" dirty="0"/>
              <a:t>an HTML-embedded server-side scripting language commonly used on web servers</a:t>
            </a:r>
          </a:p>
          <a:p>
            <a:pPr lvl="1"/>
            <a:r>
              <a:rPr lang="en-US" altLang="ko-KR" dirty="0"/>
              <a:t>used to make web pages dynamic</a:t>
            </a:r>
          </a:p>
          <a:p>
            <a:r>
              <a:rPr lang="en-US" altLang="ko-KR" dirty="0"/>
              <a:t>PHP is an interpreted language</a:t>
            </a:r>
          </a:p>
          <a:p>
            <a:pPr lvl="1"/>
            <a:r>
              <a:rPr lang="en-US" altLang="ko-KR" dirty="0"/>
              <a:t>generates HTML and/or other resources and send them to client browsers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BEBE0-14EF-F348-85ED-701FAEAE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0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PHP?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Easy to use</a:t>
            </a:r>
          </a:p>
          <a:p>
            <a:pPr lvl="1"/>
            <a:r>
              <a:rPr lang="en-US" altLang="ko-KR" dirty="0"/>
              <a:t>simple and easy to learn</a:t>
            </a:r>
          </a:p>
          <a:p>
            <a:pPr lvl="1"/>
            <a:r>
              <a:rPr lang="en-US" altLang="ko-KR" dirty="0"/>
              <a:t>lots of built-in functionality</a:t>
            </a:r>
          </a:p>
          <a:p>
            <a:pPr lvl="1"/>
            <a:r>
              <a:rPr lang="en-US" altLang="ko-KR" dirty="0"/>
              <a:t>can use a number of different editors</a:t>
            </a:r>
          </a:p>
          <a:p>
            <a:pPr lvl="1"/>
            <a:r>
              <a:rPr lang="en-US" altLang="ko-KR" dirty="0"/>
              <a:t>similar syntax to C / C++ / Java / JavaScript …</a:t>
            </a:r>
          </a:p>
          <a:p>
            <a:r>
              <a:rPr lang="en-US" altLang="ko-KR" dirty="0"/>
              <a:t>Open source</a:t>
            </a:r>
          </a:p>
          <a:p>
            <a:pPr lvl="1"/>
            <a:r>
              <a:rPr lang="en-US" altLang="ko-KR" dirty="0"/>
              <a:t>Anyone can run a PHP-enabled server.</a:t>
            </a:r>
          </a:p>
          <a:p>
            <a:r>
              <a:rPr lang="en-US" altLang="ko-KR" dirty="0"/>
              <a:t>Multiple platform</a:t>
            </a:r>
          </a:p>
          <a:p>
            <a:r>
              <a:rPr lang="en-US" altLang="ko-KR" dirty="0"/>
              <a:t>Support for databases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227A3-2465-9D4E-8EB1-B6A5B7D9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10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PHP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82" y="2402936"/>
            <a:ext cx="7192690" cy="3530600"/>
          </a:xfrm>
        </p:spPr>
        <p:txBody>
          <a:bodyPr>
            <a:normAutofit/>
          </a:bodyPr>
          <a:lstStyle/>
          <a:p>
            <a:r>
              <a:rPr lang="en-AU" sz="2000" dirty="0"/>
              <a:t>PHP code embedded as blocks in HTML</a:t>
            </a:r>
          </a:p>
          <a:p>
            <a:r>
              <a:rPr lang="en-AU" sz="2000" dirty="0"/>
              <a:t>The PHP script starts with a </a:t>
            </a:r>
            <a:r>
              <a:rPr lang="en-AU" sz="2000" b="1" dirty="0">
                <a:solidFill>
                  <a:srgbClr val="C00000"/>
                </a:solidFill>
              </a:rPr>
              <a:t>&lt;?</a:t>
            </a:r>
            <a:r>
              <a:rPr lang="en-AU" sz="2000" b="1" dirty="0" err="1">
                <a:solidFill>
                  <a:srgbClr val="C00000"/>
                </a:solidFill>
              </a:rPr>
              <a:t>php</a:t>
            </a:r>
            <a:r>
              <a:rPr lang="en-AU" sz="2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AU" sz="2000" dirty="0"/>
              <a:t>or</a:t>
            </a:r>
            <a:r>
              <a:rPr lang="en-AU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AU" sz="2000" b="1" dirty="0">
                <a:solidFill>
                  <a:srgbClr val="C00000"/>
                </a:solidFill>
              </a:rPr>
              <a:t>&lt;?</a:t>
            </a:r>
            <a:r>
              <a:rPr lang="en-AU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AU" sz="2000" dirty="0"/>
              <a:t>tag and end with </a:t>
            </a:r>
            <a:r>
              <a:rPr lang="en-AU" sz="2000" b="1" dirty="0">
                <a:solidFill>
                  <a:srgbClr val="C00000"/>
                </a:solidFill>
              </a:rPr>
              <a:t>?&gt;</a:t>
            </a:r>
            <a:r>
              <a:rPr lang="en-AU" sz="2000" dirty="0"/>
              <a:t>.</a:t>
            </a:r>
          </a:p>
          <a:p>
            <a:r>
              <a:rPr lang="en-AU" sz="2000" dirty="0"/>
              <a:t>Between these tags, all statements end with a semicolon (</a:t>
            </a:r>
            <a:r>
              <a:rPr lang="en-AU" sz="2000" b="1" dirty="0">
                <a:solidFill>
                  <a:srgbClr val="C00000"/>
                </a:solidFill>
              </a:rPr>
              <a:t>;</a:t>
            </a:r>
            <a:r>
              <a:rPr lang="en-AU" sz="2000" dirty="0"/>
              <a:t>).</a:t>
            </a:r>
          </a:p>
          <a:p>
            <a:endParaRPr lang="en-US" sz="2000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24" y="4311750"/>
            <a:ext cx="8416559" cy="2385901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8FB2FC6-902F-8F4E-A66E-31A44FCC0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32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PHP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43" y="2448295"/>
            <a:ext cx="8095521" cy="229489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84162" y="2045535"/>
            <a:ext cx="46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Save as PHP file (i.e. </a:t>
            </a:r>
            <a:r>
              <a:rPr lang="en-US" dirty="0" err="1"/>
              <a:t>index.php</a:t>
            </a:r>
            <a:r>
              <a:rPr lang="en-US" dirty="0"/>
              <a:t>):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4163" y="4941011"/>
            <a:ext cx="5525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PHP file should save into the server:</a:t>
            </a:r>
          </a:p>
          <a:p>
            <a:r>
              <a:rPr lang="en-US" dirty="0"/>
              <a:t>For instance, the school server</a:t>
            </a:r>
          </a:p>
          <a:p>
            <a:pPr lvl="2"/>
            <a:r>
              <a:rPr lang="en-US" dirty="0" err="1"/>
              <a:t>alacritas.cis.utas.edu.au</a:t>
            </a:r>
            <a:r>
              <a:rPr lang="en-US" dirty="0"/>
              <a:t>/~username/</a:t>
            </a:r>
          </a:p>
          <a:p>
            <a:pPr lvl="1"/>
            <a:r>
              <a:rPr lang="en-US" dirty="0"/>
              <a:t>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2009FBC-A783-EF43-A53D-0701081C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499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Callout 7">
            <a:extLst>
              <a:ext uri="{FF2B5EF4-FFF2-40B4-BE49-F238E27FC236}">
                <a16:creationId xmlns:a16="http://schemas.microsoft.com/office/drawing/2014/main" id="{09122043-EBED-F040-BF23-DD5B6A05E2F4}"/>
              </a:ext>
            </a:extLst>
          </p:cNvPr>
          <p:cNvSpPr/>
          <p:nvPr/>
        </p:nvSpPr>
        <p:spPr>
          <a:xfrm>
            <a:off x="6569196" y="2647984"/>
            <a:ext cx="2563855" cy="1463049"/>
          </a:xfrm>
          <a:prstGeom prst="wedgeEllipseCallout">
            <a:avLst>
              <a:gd name="adj1" fmla="val 18002"/>
              <a:gd name="adj2" fmla="val 5893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: basic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95124"/>
            <a:ext cx="8574087" cy="3259308"/>
          </a:xfrm>
        </p:spPr>
        <p:txBody>
          <a:bodyPr/>
          <a:lstStyle/>
          <a:p>
            <a:r>
              <a:rPr lang="en-US" altLang="ko-KR" dirty="0"/>
              <a:t>Same commenting styles of Java, C++ and etc.</a:t>
            </a:r>
            <a:endParaRPr lang="ko-KR" altLang="en-US" dirty="0"/>
          </a:p>
          <a:p>
            <a:pPr lvl="1"/>
            <a:r>
              <a:rPr lang="en-US" altLang="ko-KR" sz="2000" dirty="0">
                <a:solidFill>
                  <a:srgbClr val="009242"/>
                </a:solidFill>
              </a:rPr>
              <a:t>//</a:t>
            </a:r>
            <a:r>
              <a:rPr lang="en-US" altLang="ko-KR" sz="2000" dirty="0"/>
              <a:t> : for single line comments</a:t>
            </a:r>
          </a:p>
          <a:p>
            <a:pPr lvl="1"/>
            <a:r>
              <a:rPr lang="en-US" altLang="ko-KR" sz="2000" dirty="0">
                <a:solidFill>
                  <a:srgbClr val="009242"/>
                </a:solidFill>
              </a:rPr>
              <a:t>#</a:t>
            </a:r>
            <a:r>
              <a:rPr lang="en-US" altLang="ko-KR" sz="2000" dirty="0"/>
              <a:t> : for single line comments</a:t>
            </a:r>
          </a:p>
          <a:p>
            <a:pPr lvl="1"/>
            <a:r>
              <a:rPr lang="en-US" altLang="ko-KR" sz="2000" dirty="0">
                <a:solidFill>
                  <a:srgbClr val="009242"/>
                </a:solidFill>
              </a:rPr>
              <a:t>/* … */ </a:t>
            </a:r>
            <a:r>
              <a:rPr lang="en-US" altLang="ko-KR" sz="2000" dirty="0"/>
              <a:t>: for multiline comments</a:t>
            </a:r>
          </a:p>
          <a:p>
            <a:r>
              <a:rPr lang="en-US" altLang="ko-KR" dirty="0"/>
              <a:t>Name of files containing PHP codes</a:t>
            </a:r>
          </a:p>
          <a:p>
            <a:pPr lvl="1"/>
            <a:r>
              <a:rPr lang="en-US" altLang="ko-KR" sz="2000" dirty="0"/>
              <a:t>usually uses </a:t>
            </a:r>
            <a:r>
              <a:rPr lang="en-US" altLang="ko-KR" sz="2000" dirty="0">
                <a:solidFill>
                  <a:srgbClr val="FF0000"/>
                </a:solidFill>
              </a:rPr>
              <a:t>.</a:t>
            </a:r>
            <a:r>
              <a:rPr lang="en-US" altLang="ko-KR" sz="2000" dirty="0" err="1">
                <a:solidFill>
                  <a:srgbClr val="FF0000"/>
                </a:solidFill>
              </a:rPr>
              <a:t>php</a:t>
            </a:r>
            <a:r>
              <a:rPr lang="en-US" altLang="ko-KR" sz="2000" dirty="0"/>
              <a:t> as a file extension.</a:t>
            </a:r>
          </a:p>
          <a:p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4669194"/>
            <a:ext cx="8427312" cy="2188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C6D2CE7-B18D-D441-9C93-F36D6F94A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D84C9-5DFE-234B-BE95-1D4F10008C33}"/>
              </a:ext>
            </a:extLst>
          </p:cNvPr>
          <p:cNvSpPr txBox="1"/>
          <p:nvPr/>
        </p:nvSpPr>
        <p:spPr>
          <a:xfrm>
            <a:off x="7329590" y="3443709"/>
            <a:ext cx="1351652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&lt;!- -      </a:t>
            </a:r>
            <a:r>
              <a:rPr lang="en-US" dirty="0">
                <a:sym typeface="Wingdings" pitchFamily="2" charset="2"/>
              </a:rPr>
              <a:t>- -&gt;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80D5C-1EFC-284E-B240-D16970F69C52}"/>
              </a:ext>
            </a:extLst>
          </p:cNvPr>
          <p:cNvSpPr txBox="1"/>
          <p:nvPr/>
        </p:nvSpPr>
        <p:spPr>
          <a:xfrm>
            <a:off x="6668565" y="3018827"/>
            <a:ext cx="2751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BTW, Soonja  What is this?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33EF24-318E-5B47-BEEB-7DCACBF55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960" y="4241006"/>
            <a:ext cx="1143092" cy="152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7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: output</a:t>
            </a:r>
          </a:p>
        </p:txBody>
      </p:sp>
      <p:graphicFrame>
        <p:nvGraphicFramePr>
          <p:cNvPr id="6" name="내용 개체 틀 10"/>
          <p:cNvGraphicFramePr>
            <a:graphicFrameLocks noGrp="1"/>
          </p:cNvGraphicFramePr>
          <p:nvPr>
            <p:ph idx="1"/>
            <p:extLst/>
          </p:nvPr>
        </p:nvGraphicFramePr>
        <p:xfrm>
          <a:off x="231999" y="2032284"/>
          <a:ext cx="8681814" cy="21513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81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138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314657" y="6603092"/>
            <a:ext cx="457200" cy="365125"/>
          </a:xfrm>
        </p:spPr>
        <p:txBody>
          <a:bodyPr/>
          <a:lstStyle/>
          <a:p>
            <a:pPr eaLnBrk="1" latinLnBrk="0" hangingPunct="1"/>
            <a:fld id="{91974DF9-AD47-4691-BA21-BBFCE3637A9A}" type="slidenum">
              <a:rPr kumimoji="0" lang="en-US" smtClean="0"/>
              <a:pPr eaLnBrk="1" latinLnBrk="0" hangingPunct="1"/>
              <a:t>18</a:t>
            </a:fld>
            <a:endParaRPr kumimoji="0"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t="15967" r="49688" b="61403"/>
          <a:stretch/>
        </p:blipFill>
        <p:spPr bwMode="auto">
          <a:xfrm>
            <a:off x="2366629" y="5025233"/>
            <a:ext cx="4381500" cy="1638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9" t="15614" r="17291" b="56491"/>
          <a:stretch/>
        </p:blipFill>
        <p:spPr bwMode="auto">
          <a:xfrm>
            <a:off x="524443" y="2279777"/>
            <a:ext cx="4079264" cy="99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t="15614" r="20625" b="56666"/>
          <a:stretch/>
        </p:blipFill>
        <p:spPr bwMode="auto">
          <a:xfrm>
            <a:off x="4703086" y="2279777"/>
            <a:ext cx="3886200" cy="984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아래쪽 화살표 4"/>
          <p:cNvSpPr/>
          <p:nvPr/>
        </p:nvSpPr>
        <p:spPr bwMode="auto">
          <a:xfrm>
            <a:off x="4455092" y="3498008"/>
            <a:ext cx="348908" cy="1259099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모서리가 둥근 직사각형 2"/>
          <p:cNvSpPr/>
          <p:nvPr/>
        </p:nvSpPr>
        <p:spPr bwMode="auto">
          <a:xfrm>
            <a:off x="3612591" y="3841273"/>
            <a:ext cx="2151597" cy="5422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AU" altLang="ko-KR" sz="2000" dirty="0">
                <a:latin typeface="Arial" pitchFamily="34" charset="0"/>
                <a:ea typeface="굴림" pitchFamily="50" charset="-127"/>
                <a:cs typeface="Arial" pitchFamily="34" charset="0"/>
              </a:rPr>
              <a:t>PHP Interpreter</a:t>
            </a:r>
          </a:p>
        </p:txBody>
      </p:sp>
      <p:sp>
        <p:nvSpPr>
          <p:cNvPr id="12" name="직사각형 8"/>
          <p:cNvSpPr/>
          <p:nvPr/>
        </p:nvSpPr>
        <p:spPr bwMode="auto">
          <a:xfrm>
            <a:off x="4690728" y="2232490"/>
            <a:ext cx="3873843" cy="9943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713913" y="2722673"/>
            <a:ext cx="3836773" cy="29450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aphicFrame>
        <p:nvGraphicFramePr>
          <p:cNvPr id="14" name="표 11"/>
          <p:cNvGraphicFramePr>
            <a:graphicFrameLocks noGrp="1"/>
          </p:cNvGraphicFramePr>
          <p:nvPr>
            <p:extLst/>
          </p:nvPr>
        </p:nvGraphicFramePr>
        <p:xfrm>
          <a:off x="317484" y="2032284"/>
          <a:ext cx="4286223" cy="1525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86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705">
                <a:tc>
                  <a:txBody>
                    <a:bodyPr/>
                    <a:lstStyle/>
                    <a:p>
                      <a:pPr latinLnBrk="1"/>
                      <a:endParaRPr lang="en-AU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en-AU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표 13"/>
          <p:cNvGraphicFramePr>
            <a:graphicFrameLocks noGrp="1"/>
          </p:cNvGraphicFramePr>
          <p:nvPr>
            <p:extLst/>
          </p:nvPr>
        </p:nvGraphicFramePr>
        <p:xfrm>
          <a:off x="4678371" y="2032284"/>
          <a:ext cx="4093485" cy="15257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93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570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4"/>
          <p:cNvGraphicFramePr>
            <a:graphicFrameLocks noGrp="1"/>
          </p:cNvGraphicFramePr>
          <p:nvPr>
            <p:extLst/>
          </p:nvPr>
        </p:nvGraphicFramePr>
        <p:xfrm>
          <a:off x="2404729" y="4914288"/>
          <a:ext cx="4343400" cy="17031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0317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13913" y="5215617"/>
            <a:ext cx="14561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Client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0707" y="3671583"/>
            <a:ext cx="126188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Server</a:t>
            </a:r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A3C98C7A-8D31-784F-BC75-0FE882ED7D61}"/>
              </a:ext>
            </a:extLst>
          </p:cNvPr>
          <p:cNvSpPr txBox="1">
            <a:spLocks/>
          </p:cNvSpPr>
          <p:nvPr/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D889E0-CAB2-4699-909D-B9A88D47ACB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3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Basic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358" y="2486894"/>
            <a:ext cx="7930442" cy="3619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 blocks</a:t>
            </a:r>
          </a:p>
          <a:p>
            <a:pPr marL="0" indent="0"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		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Commenting</a:t>
            </a:r>
          </a:p>
          <a:p>
            <a:pPr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		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Rich collection of built-in resources.	</a:t>
            </a:r>
          </a:p>
          <a:p>
            <a:pPr>
              <a:buNone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than 700 built-ins functions are available in PHP</a:t>
            </a:r>
          </a:p>
          <a:p>
            <a:pPr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38290" y="2393942"/>
            <a:ext cx="3657600" cy="92333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&lt;?</a:t>
            </a:r>
            <a:r>
              <a:rPr lang="en-US" sz="1800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php</a:t>
            </a:r>
            <a:endParaRPr lang="en-US" sz="18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algn="l"/>
            <a:r>
              <a:rPr lang="en-US" sz="1800" b="1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       insert code here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?&gt;</a:t>
            </a:r>
            <a:endParaRPr lang="en-AU" sz="18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20216" y="3705538"/>
            <a:ext cx="3657600" cy="92333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009242"/>
                </a:solidFill>
                <a:latin typeface="Calibri" pitchFamily="34" charset="0"/>
                <a:cs typeface="Calibri" pitchFamily="34" charset="0"/>
              </a:rPr>
              <a:t>// This is a comment.</a:t>
            </a:r>
          </a:p>
          <a:p>
            <a:pPr algn="l"/>
            <a:r>
              <a:rPr lang="en-US" sz="1800" dirty="0">
                <a:solidFill>
                  <a:srgbClr val="009242"/>
                </a:solidFill>
                <a:latin typeface="Calibri" pitchFamily="34" charset="0"/>
                <a:cs typeface="Calibri" pitchFamily="34" charset="0"/>
              </a:rPr>
              <a:t>/* Commenting your code will help you and others understand. */</a:t>
            </a:r>
            <a:endParaRPr lang="en-AU" sz="1800" dirty="0">
              <a:solidFill>
                <a:srgbClr val="00924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9C5714A-7A00-1741-A1B0-C15A24FF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745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862826" y="2155674"/>
            <a:ext cx="3435785" cy="4421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Secure Web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50758" y="3182731"/>
            <a:ext cx="2540148" cy="3488910"/>
          </a:xfrm>
          <a:prstGeom prst="rect">
            <a:avLst/>
          </a:prstGeom>
          <a:ln>
            <a:solidFill>
              <a:srgbClr val="6600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21624" y="3182730"/>
            <a:ext cx="2636626" cy="3488911"/>
          </a:xfrm>
          <a:prstGeom prst="rect">
            <a:avLst/>
          </a:prstGeom>
          <a:ln>
            <a:solidFill>
              <a:srgbClr val="00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3310645" y="3182731"/>
            <a:ext cx="2540148" cy="348891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4" idx="1"/>
            <a:endCxn id="5" idx="0"/>
          </p:cNvCxnSpPr>
          <p:nvPr/>
        </p:nvCxnSpPr>
        <p:spPr>
          <a:xfrm flipH="1">
            <a:off x="1720832" y="2376773"/>
            <a:ext cx="1141994" cy="805958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2"/>
            <a:endCxn id="7" idx="0"/>
          </p:cNvCxnSpPr>
          <p:nvPr/>
        </p:nvCxnSpPr>
        <p:spPr>
          <a:xfrm>
            <a:off x="4580719" y="2597871"/>
            <a:ext cx="0" cy="584860"/>
          </a:xfrm>
          <a:prstGeom prst="line">
            <a:avLst/>
          </a:prstGeom>
          <a:ln>
            <a:solidFill>
              <a:srgbClr val="3C8C9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3"/>
            <a:endCxn id="6" idx="0"/>
          </p:cNvCxnSpPr>
          <p:nvPr/>
        </p:nvCxnSpPr>
        <p:spPr>
          <a:xfrm>
            <a:off x="6298611" y="2376773"/>
            <a:ext cx="1241326" cy="805957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438750" y="3680060"/>
            <a:ext cx="2267427" cy="547577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defTabSz="457200">
              <a:defRPr/>
            </a:pPr>
            <a:r>
              <a:rPr lang="en-US" sz="1300" dirty="0"/>
              <a:t>HTTP Protocols, Storage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38750" y="4387352"/>
            <a:ext cx="2267427" cy="665290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200" dirty="0"/>
              <a:t>Security Issues and Technologies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438750" y="5209100"/>
            <a:ext cx="2267427" cy="60932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200" dirty="0"/>
              <a:t>Secure Programming and Users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6374024" y="4425452"/>
            <a:ext cx="2267427" cy="581056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defTabSz="457200">
              <a:defRPr/>
            </a:pPr>
            <a:r>
              <a:rPr lang="en-US" sz="1400" dirty="0"/>
              <a:t>Session management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59863" y="3680060"/>
            <a:ext cx="2267427" cy="547577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200" dirty="0"/>
              <a:t>Advanced Web Applications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6374024" y="5209100"/>
            <a:ext cx="2267427" cy="703222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Common Gateway Interface</a:t>
            </a:r>
          </a:p>
          <a:p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6359863" y="6051823"/>
            <a:ext cx="2281588" cy="469822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200" dirty="0"/>
              <a:t>  Advanced Security Issues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7652138" y="2333400"/>
            <a:ext cx="975152" cy="419245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200" dirty="0"/>
              <a:t>Review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7737491" y="2201877"/>
            <a:ext cx="889799" cy="276999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Week13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533745" y="2062625"/>
            <a:ext cx="1228027" cy="803613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3159" y="3680059"/>
            <a:ext cx="2261248" cy="547577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dirty="0"/>
              <a:t>Fundamentals – protocol, CS model, etc.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3158" y="4312842"/>
            <a:ext cx="2267427" cy="66969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200" dirty="0"/>
              <a:t>Human</a:t>
            </a:r>
            <a:r>
              <a:rPr lang="en-US" sz="2400" dirty="0"/>
              <a:t> </a:t>
            </a:r>
            <a:r>
              <a:rPr lang="en-US" sz="1200" dirty="0"/>
              <a:t>Computer Interaction with Web Page Design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03158" y="5103412"/>
            <a:ext cx="2267427" cy="700423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200" dirty="0"/>
              <a:t>Client-side Scripting Language and Document Object Model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3158" y="5912322"/>
            <a:ext cx="2267427" cy="668888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200" dirty="0"/>
              <a:t>Server-side Scripting Language and Privilege configuration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603158" y="3272325"/>
            <a:ext cx="2261249" cy="292388"/>
          </a:xfrm>
          <a:prstGeom prst="rect">
            <a:avLst/>
          </a:prstGeom>
          <a:solidFill>
            <a:schemeClr val="accent3">
              <a:lumMod val="85000"/>
            </a:schemeClr>
          </a:solidFill>
          <a:ln w="38100" cmpd="sng">
            <a:solidFill>
              <a:srgbClr val="66006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+mj-lt"/>
              </a:rPr>
              <a:t>Basic Web Programming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75360" y="3279862"/>
            <a:ext cx="2231271" cy="307777"/>
          </a:xfrm>
          <a:prstGeom prst="rect">
            <a:avLst/>
          </a:prstGeom>
          <a:solidFill>
            <a:schemeClr val="accent1">
              <a:lumMod val="90000"/>
            </a:schemeClr>
          </a:solidFill>
          <a:ln w="38100" cmpd="sng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Web Security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00192" y="3272326"/>
            <a:ext cx="2461580" cy="292388"/>
          </a:xfrm>
          <a:prstGeom prst="rect">
            <a:avLst/>
          </a:prstGeom>
          <a:solidFill>
            <a:srgbClr val="20E45C"/>
          </a:solidFill>
          <a:ln w="38100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+mj-lt"/>
              </a:rPr>
              <a:t>Adv. Web Programming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438749" y="5912323"/>
            <a:ext cx="2267427" cy="668888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200" dirty="0">
                <a:solidFill>
                  <a:schemeClr val="tx1"/>
                </a:solidFill>
              </a:rPr>
              <a:t>Encryption and Authentication</a:t>
            </a: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499F3C7D-577B-D740-BA03-2EF0B536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41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PHP</a:t>
            </a:r>
            <a:r>
              <a:rPr lang="ko-KR" altLang="en-US" dirty="0"/>
              <a:t> </a:t>
            </a:r>
            <a:r>
              <a:rPr lang="en-AU" altLang="ko-KR" dirty="0"/>
              <a:t>Syntax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6" t="20798" r="41562" b="9824"/>
          <a:stretch/>
        </p:blipFill>
        <p:spPr bwMode="auto">
          <a:xfrm>
            <a:off x="1841500" y="1835786"/>
            <a:ext cx="5308600" cy="5022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82257" y="2179715"/>
            <a:ext cx="2219898" cy="400110"/>
            <a:chOff x="457200" y="1447800"/>
            <a:chExt cx="2219898" cy="400110"/>
          </a:xfrm>
        </p:grpSpPr>
        <p:sp>
          <p:nvSpPr>
            <p:cNvPr id="6" name="직사각형 4"/>
            <p:cNvSpPr/>
            <p:nvPr/>
          </p:nvSpPr>
          <p:spPr bwMode="auto">
            <a:xfrm>
              <a:off x="2448498" y="1506039"/>
              <a:ext cx="228600" cy="22860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7200" y="1447800"/>
              <a:ext cx="1600200" cy="400110"/>
            </a:xfrm>
            <a:prstGeom prst="rect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1.variable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57400" y="1447800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n-lt"/>
                </a:rPr>
                <a:t>1.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2257" y="2408315"/>
            <a:ext cx="2948258" cy="704910"/>
            <a:chOff x="457200" y="1676400"/>
            <a:chExt cx="2948258" cy="704910"/>
          </a:xfrm>
        </p:grpSpPr>
        <p:sp>
          <p:nvSpPr>
            <p:cNvPr id="10" name="직사각형 19"/>
            <p:cNvSpPr/>
            <p:nvPr/>
          </p:nvSpPr>
          <p:spPr bwMode="auto">
            <a:xfrm flipV="1">
              <a:off x="3124200" y="1904999"/>
              <a:ext cx="281258" cy="22860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7200" y="1981200"/>
              <a:ext cx="1600200" cy="400110"/>
            </a:xfrm>
            <a:prstGeom prst="rect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3.operator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43200" y="1676400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n-lt"/>
                </a:rPr>
                <a:t>3.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701457" y="5151515"/>
            <a:ext cx="5257800" cy="400110"/>
            <a:chOff x="1676400" y="4419600"/>
            <a:chExt cx="5257800" cy="400110"/>
          </a:xfrm>
        </p:grpSpPr>
        <p:sp>
          <p:nvSpPr>
            <p:cNvPr id="18" name="직사각형 12"/>
            <p:cNvSpPr/>
            <p:nvPr/>
          </p:nvSpPr>
          <p:spPr bwMode="auto">
            <a:xfrm>
              <a:off x="2106626" y="4508157"/>
              <a:ext cx="3202659" cy="22860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34000" y="4419600"/>
              <a:ext cx="1600200" cy="400110"/>
            </a:xfrm>
            <a:prstGeom prst="rect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2.array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76400" y="4495800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n-lt"/>
                </a:rPr>
                <a:t>2.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31885" y="1722515"/>
            <a:ext cx="6198972" cy="3343413"/>
            <a:chOff x="2106828" y="990600"/>
            <a:chExt cx="6198972" cy="3343413"/>
          </a:xfrm>
        </p:grpSpPr>
        <p:sp>
          <p:nvSpPr>
            <p:cNvPr id="22" name="직사각형 25"/>
            <p:cNvSpPr/>
            <p:nvPr/>
          </p:nvSpPr>
          <p:spPr bwMode="auto">
            <a:xfrm>
              <a:off x="2106828" y="1315086"/>
              <a:ext cx="4407467" cy="3018927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05600" y="3200400"/>
              <a:ext cx="1600200" cy="400110"/>
            </a:xfrm>
            <a:prstGeom prst="rect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5</a:t>
              </a:r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.function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362200" y="990600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>
                <a:solidFill>
                  <a:srgbClr val="FF0000"/>
                </a:solidFill>
                <a:latin typeface="+mn-l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61153" y="2255915"/>
            <a:ext cx="5869704" cy="2642285"/>
            <a:chOff x="2436096" y="1524000"/>
            <a:chExt cx="5869704" cy="2642285"/>
          </a:xfrm>
        </p:grpSpPr>
        <p:sp>
          <p:nvSpPr>
            <p:cNvPr id="26" name="직사각형 22"/>
            <p:cNvSpPr/>
            <p:nvPr/>
          </p:nvSpPr>
          <p:spPr bwMode="auto">
            <a:xfrm>
              <a:off x="2436096" y="1829948"/>
              <a:ext cx="3964703" cy="2336337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705600" y="2209800"/>
              <a:ext cx="1600200" cy="707886"/>
            </a:xfrm>
            <a:prstGeom prst="rect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4.</a:t>
              </a:r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control structure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791200" y="1524000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4</a:t>
              </a:r>
              <a:r>
                <a:rPr lang="en-US" sz="1400" dirty="0">
                  <a:solidFill>
                    <a:srgbClr val="FF0000"/>
                  </a:solidFill>
                  <a:latin typeface="+mn-lt"/>
                </a:rPr>
                <a:t>.</a:t>
              </a:r>
            </a:p>
          </p:txBody>
        </p:sp>
      </p:grp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FE9CDF8B-C6E7-BE42-8D59-55F21E83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10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Syntax (1) : Variable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2381947"/>
            <a:ext cx="8183880" cy="30480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742950" indent="-742950">
              <a:buAutoNum type="arabicPeriod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Variable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		</a:t>
            </a:r>
            <a:r>
              <a:rPr 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$</a:t>
            </a:r>
            <a:r>
              <a:rPr lang="en-US"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var</a:t>
            </a:r>
            <a:r>
              <a:rPr 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= “variable”; </a:t>
            </a:r>
          </a:p>
          <a:p>
            <a:pPr marL="742950" indent="-742950">
              <a:buAutoNum type="arabicPeriod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742950" indent="-742950">
              <a:buAutoNum type="arabicPeriod"/>
            </a:pPr>
            <a:endParaRPr lang="en-AU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6F29060-3D49-974C-BB00-28B8D9A9F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64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472505"/>
          <a:ext cx="7772400" cy="731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math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php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r>
                        <a:rPr lang="en-US" dirty="0"/>
                        <a:t>x=5, y=6, z=</a:t>
                      </a:r>
                      <a:r>
                        <a:rPr lang="en-US" dirty="0" err="1"/>
                        <a:t>x+y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$x=5; $y=6; </a:t>
                      </a:r>
                      <a:r>
                        <a:rPr lang="en-US" baseline="0" dirty="0"/>
                        <a:t>$z=$x+$y;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37" y="4084493"/>
            <a:ext cx="6958054" cy="1759926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914816" y="3883262"/>
            <a:ext cx="7367546" cy="389102"/>
            <a:chOff x="330740" y="960006"/>
            <a:chExt cx="8514623" cy="3891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5095">
              <a:off x="330740" y="960006"/>
              <a:ext cx="405315" cy="38910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2197" flipH="1">
              <a:off x="8412478" y="960006"/>
              <a:ext cx="432885" cy="389102"/>
            </a:xfrm>
            <a:prstGeom prst="rect">
              <a:avLst/>
            </a:prstGeom>
          </p:spPr>
        </p:pic>
      </p:grp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993287"/>
            <a:ext cx="5400760" cy="635384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/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ent-Up Arrow 9"/>
          <p:cNvSpPr/>
          <p:nvPr/>
        </p:nvSpPr>
        <p:spPr>
          <a:xfrm rot="5400000">
            <a:off x="2525345" y="5949070"/>
            <a:ext cx="511909" cy="533400"/>
          </a:xfrm>
          <a:prstGeom prst="bentUpArrow">
            <a:avLst>
              <a:gd name="adj1" fmla="val 19610"/>
              <a:gd name="adj2" fmla="val 14113"/>
              <a:gd name="adj3" fmla="val 2742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29618CD-E0A1-DC4B-A3F6-4A2E6180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728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variable names</a:t>
            </a:r>
          </a:p>
        </p:txBody>
      </p:sp>
      <p:pic>
        <p:nvPicPr>
          <p:cNvPr id="11" name="Picture 2" descr="C:\Users\David\Downloads\Screenshot at 2012-03-08 13_19_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0" y="2052983"/>
            <a:ext cx="7447605" cy="197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371599" y="4109275"/>
          <a:ext cx="695037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7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2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Special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\n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line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\r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Carriage return [Enter]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\\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\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\t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[Tab]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\”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\$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528B3AC-A66D-AB4E-8C57-930C26E6D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71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String	</a:t>
            </a:r>
          </a:p>
          <a:p>
            <a:pPr marL="514350" indent="-514350">
              <a:buAutoNum type="arabicPeriod" startAt="2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Integer</a:t>
            </a:r>
          </a:p>
          <a:p>
            <a:pPr marL="514350" indent="-514350">
              <a:buAutoNum type="arabicPeriod" startAt="3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Double or Float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24" y="4223598"/>
            <a:ext cx="7362825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37F7787-7910-1B4A-9010-AE9DBC41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86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805" y="2099597"/>
            <a:ext cx="7610476" cy="36707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gettype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  <a:p>
            <a:pPr lvl="1"/>
            <a:r>
              <a:rPr lang="en-US" dirty="0"/>
              <a:t>check the type of variable by using </a:t>
            </a:r>
            <a:r>
              <a:rPr lang="en-US" dirty="0" err="1"/>
              <a:t>gettype</a:t>
            </a:r>
            <a:r>
              <a:rPr lang="en-US" dirty="0"/>
              <a:t>() (built-in function)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05" y="3593498"/>
            <a:ext cx="5421973" cy="248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C:\Users\David\Dropbox\[[Uniwork]]\KXT209\2012\Lectures\screenshot\vartyp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005" y="3934981"/>
            <a:ext cx="887792" cy="137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6335746" y="4468889"/>
            <a:ext cx="662869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69A3329-96BE-D642-B90C-F86B2065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25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juggling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896" y="2057059"/>
            <a:ext cx="7610476" cy="3670767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of a variable in PHP</a:t>
            </a:r>
          </a:p>
          <a:p>
            <a:pPr marL="0" indent="0">
              <a:buNone/>
            </a:pPr>
            <a:r>
              <a:rPr lang="en-AU" sz="2000" dirty="0"/>
              <a:t>	- determined by assigned value</a:t>
            </a:r>
          </a:p>
          <a:p>
            <a:pPr marL="0" indent="0">
              <a:buNone/>
            </a:pPr>
            <a:r>
              <a:rPr lang="en-AU" sz="2000" dirty="0"/>
              <a:t>	- automatic type conversion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 can be changed differently from what you were expecting while program runs with on mixed types</a:t>
            </a:r>
          </a:p>
          <a:p>
            <a:pPr marL="457200" indent="-457200">
              <a:buFont typeface="Arial" pitchFamily="34" charset="0"/>
              <a:buChar char="•"/>
            </a:pPr>
            <a:endParaRPr lang="en-AU" dirty="0"/>
          </a:p>
          <a:p>
            <a:endParaRPr lang="en-US" dirty="0"/>
          </a:p>
        </p:txBody>
      </p:sp>
      <p:graphicFrame>
        <p:nvGraphicFramePr>
          <p:cNvPr id="4" name="표 19"/>
          <p:cNvGraphicFramePr>
            <a:graphicFrameLocks noGrp="1"/>
          </p:cNvGraphicFramePr>
          <p:nvPr>
            <p:extLst/>
          </p:nvPr>
        </p:nvGraphicFramePr>
        <p:xfrm>
          <a:off x="1328155" y="4952999"/>
          <a:ext cx="2971800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latinLnBrk="1"/>
                      <a:r>
                        <a:rPr lang="es-ES" altLang="ko-KR" dirty="0">
                          <a:solidFill>
                            <a:sysClr val="windowText" lastClr="000000"/>
                          </a:solidFill>
                        </a:rPr>
                        <a:t>&lt;?php</a:t>
                      </a:r>
                    </a:p>
                    <a:p>
                      <a:pPr latinLnBrk="1"/>
                      <a:r>
                        <a:rPr lang="es-ES" altLang="ko-KR" baseline="0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es-ES" altLang="ko-KR" dirty="0">
                          <a:solidFill>
                            <a:sysClr val="windowText" lastClr="000000"/>
                          </a:solidFill>
                        </a:rPr>
                        <a:t>$x = “temp";</a:t>
                      </a:r>
                    </a:p>
                    <a:p>
                      <a:pPr latinLnBrk="1"/>
                      <a:r>
                        <a:rPr lang="es-ES" altLang="ko-KR" dirty="0">
                          <a:solidFill>
                            <a:sysClr val="windowText" lastClr="000000"/>
                          </a:solidFill>
                        </a:rPr>
                        <a:t>   $y = </a:t>
                      </a:r>
                      <a:r>
                        <a:rPr lang="es-ES" altLang="ko-KR" dirty="0">
                          <a:solidFill>
                            <a:srgbClr val="FF0000"/>
                          </a:solidFill>
                        </a:rPr>
                        <a:t>1 + $x</a:t>
                      </a:r>
                      <a:r>
                        <a:rPr lang="es-ES" altLang="ko-KR" dirty="0">
                          <a:solidFill>
                            <a:sysClr val="windowText" lastClr="000000"/>
                          </a:solidFill>
                        </a:rPr>
                        <a:t>;</a:t>
                      </a:r>
                    </a:p>
                    <a:p>
                      <a:pPr latinLnBrk="1"/>
                      <a:r>
                        <a:rPr lang="es-ES" altLang="ko-KR" dirty="0">
                          <a:solidFill>
                            <a:sysClr val="windowText" lastClr="000000"/>
                          </a:solidFill>
                        </a:rPr>
                        <a:t>   print ( "y = $y" );</a:t>
                      </a:r>
                    </a:p>
                    <a:p>
                      <a:pPr latinLnBrk="1"/>
                      <a:r>
                        <a:rPr lang="es-ES" altLang="ko-KR" dirty="0">
                          <a:solidFill>
                            <a:sysClr val="windowText" lastClr="000000"/>
                          </a:solidFill>
                        </a:rPr>
                        <a:t>?&gt;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20"/>
          <p:cNvGraphicFramePr>
            <a:graphicFrameLocks noGrp="1"/>
          </p:cNvGraphicFramePr>
          <p:nvPr>
            <p:extLst/>
          </p:nvPr>
        </p:nvGraphicFramePr>
        <p:xfrm>
          <a:off x="6204955" y="5102516"/>
          <a:ext cx="1066800" cy="3686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643">
                <a:tc>
                  <a:txBody>
                    <a:bodyPr/>
                    <a:lstStyle/>
                    <a:p>
                      <a:pPr latinLnBrk="1"/>
                      <a:r>
                        <a:rPr lang="es-ES" altLang="ko-KR" dirty="0">
                          <a:solidFill>
                            <a:sysClr val="windowText" lastClr="000000"/>
                          </a:solidFill>
                        </a:rPr>
                        <a:t>1temp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21"/>
          <p:cNvGraphicFramePr>
            <a:graphicFrameLocks noGrp="1"/>
          </p:cNvGraphicFramePr>
          <p:nvPr>
            <p:extLst/>
          </p:nvPr>
        </p:nvGraphicFramePr>
        <p:xfrm>
          <a:off x="6204955" y="5852159"/>
          <a:ext cx="1066800" cy="3686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643">
                <a:tc>
                  <a:txBody>
                    <a:bodyPr/>
                    <a:lstStyle/>
                    <a:p>
                      <a:pPr latinLnBrk="1"/>
                      <a:r>
                        <a:rPr lang="es-E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오른쪽 화살표 4"/>
          <p:cNvSpPr/>
          <p:nvPr/>
        </p:nvSpPr>
        <p:spPr bwMode="auto">
          <a:xfrm>
            <a:off x="4580041" y="5471159"/>
            <a:ext cx="13716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십자형 8"/>
          <p:cNvSpPr/>
          <p:nvPr/>
        </p:nvSpPr>
        <p:spPr bwMode="auto">
          <a:xfrm rot="18917144">
            <a:off x="6285097" y="4932349"/>
            <a:ext cx="762000" cy="762000"/>
          </a:xfrm>
          <a:prstGeom prst="plus">
            <a:avLst>
              <a:gd name="adj" fmla="val 46081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10594" y="1416659"/>
            <a:ext cx="95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Variable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89B1F543-9370-F94A-95D9-D1C2C742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casting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991" y="2082744"/>
            <a:ext cx="8574087" cy="4239431"/>
          </a:xfrm>
        </p:spPr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conversion or Typecasting</a:t>
            </a:r>
          </a:p>
          <a:p>
            <a:pPr lvl="1"/>
            <a:r>
              <a:rPr lang="en-US" altLang="ko-KR" dirty="0"/>
              <a:t>change an entity of one data type into another</a:t>
            </a:r>
          </a:p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ways to cast a variable</a:t>
            </a:r>
          </a:p>
          <a:p>
            <a:pPr lvl="1"/>
            <a:r>
              <a:rPr lang="en-US" altLang="ko-KR" dirty="0"/>
              <a:t>'(‘type’)’</a:t>
            </a:r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dirty="0" err="1"/>
              <a:t>settype</a:t>
            </a:r>
            <a:r>
              <a:rPr lang="en-US" altLang="ko-KR" dirty="0"/>
              <a:t>() function</a:t>
            </a:r>
          </a:p>
          <a:p>
            <a:endParaRPr lang="en-US" dirty="0"/>
          </a:p>
        </p:txBody>
      </p:sp>
      <p:graphicFrame>
        <p:nvGraphicFramePr>
          <p:cNvPr id="4" name="표 19"/>
          <p:cNvGraphicFramePr>
            <a:graphicFrameLocks noGrp="1"/>
          </p:cNvGraphicFramePr>
          <p:nvPr>
            <p:extLst/>
          </p:nvPr>
        </p:nvGraphicFramePr>
        <p:xfrm>
          <a:off x="1136218" y="3624188"/>
          <a:ext cx="3352800" cy="685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latinLnBrk="1"/>
                      <a:r>
                        <a:rPr lang="es-ES" altLang="ko-KR" dirty="0">
                          <a:solidFill>
                            <a:sysClr val="windowText" lastClr="000000"/>
                          </a:solidFill>
                        </a:rPr>
                        <a:t>$var</a:t>
                      </a:r>
                      <a:r>
                        <a:rPr lang="es-ES" altLang="ko-KR" baseline="0" dirty="0">
                          <a:solidFill>
                            <a:sysClr val="windowText" lastClr="000000"/>
                          </a:solidFill>
                        </a:rPr>
                        <a:t> = </a:t>
                      </a:r>
                      <a:r>
                        <a:rPr lang="es-ES" altLang="ko-KR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es-ES" altLang="ko-KR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s-ES" altLang="ko-KR" dirty="0">
                          <a:solidFill>
                            <a:sysClr val="windowText" lastClr="000000"/>
                          </a:solidFill>
                        </a:rPr>
                        <a:t>) 1.5</a:t>
                      </a:r>
                    </a:p>
                    <a:p>
                      <a:pPr latinLnBrk="1"/>
                      <a:r>
                        <a:rPr lang="es-ES" altLang="ko-KR" dirty="0">
                          <a:solidFill>
                            <a:sysClr val="windowText" lastClr="000000"/>
                          </a:solidFill>
                        </a:rPr>
                        <a:t>$var = (</a:t>
                      </a:r>
                      <a:r>
                        <a:rPr lang="es-ES" altLang="ko-KR" dirty="0">
                          <a:solidFill>
                            <a:srgbClr val="FF0000"/>
                          </a:solidFill>
                        </a:rPr>
                        <a:t>bool</a:t>
                      </a:r>
                      <a:r>
                        <a:rPr lang="es-ES" altLang="ko-KR" dirty="0">
                          <a:solidFill>
                            <a:sysClr val="windowText" lastClr="000000"/>
                          </a:solidFill>
                        </a:rPr>
                        <a:t>) 2.3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9"/>
          <p:cNvGraphicFramePr>
            <a:graphicFrameLocks noGrp="1"/>
          </p:cNvGraphicFramePr>
          <p:nvPr>
            <p:extLst/>
          </p:nvPr>
        </p:nvGraphicFramePr>
        <p:xfrm>
          <a:off x="3203105" y="4432440"/>
          <a:ext cx="5784224" cy="2012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84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12187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&lt;?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php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l-N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</a:t>
                      </a:r>
                      <a:r>
                        <a:rPr lang="nl-NL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</a:t>
                      </a:r>
                      <a:r>
                        <a:rPr lang="nl-N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= "5bar"; // string</a:t>
                      </a:r>
                    </a:p>
                    <a:p>
                      <a:r>
                        <a:rPr lang="nl-N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$bar = </a:t>
                      </a:r>
                      <a:r>
                        <a:rPr lang="nl-NL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nl-N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   // </a:t>
                      </a:r>
                      <a:r>
                        <a:rPr lang="nl-NL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endParaRPr lang="nl-NL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nl-NL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nl-NL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settype</a:t>
                      </a:r>
                      <a:r>
                        <a:rPr lang="nl-N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($</a:t>
                      </a:r>
                      <a:r>
                        <a:rPr lang="nl-NL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</a:t>
                      </a:r>
                      <a:r>
                        <a:rPr lang="nl-N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 "integer"); // $</a:t>
                      </a:r>
                      <a:r>
                        <a:rPr lang="nl-NL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</a:t>
                      </a:r>
                      <a:r>
                        <a:rPr lang="nl-N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is </a:t>
                      </a:r>
                      <a:r>
                        <a:rPr lang="nl-NL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now</a:t>
                      </a:r>
                      <a:r>
                        <a:rPr lang="nl-N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5   (integer)</a:t>
                      </a:r>
                    </a:p>
                    <a:p>
                      <a:r>
                        <a:rPr lang="nl-NL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settype</a:t>
                      </a:r>
                      <a:r>
                        <a:rPr lang="nl-N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($bar, "string");    // $bar is </a:t>
                      </a:r>
                      <a:r>
                        <a:rPr lang="nl-NL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now</a:t>
                      </a:r>
                      <a:r>
                        <a:rPr lang="nl-N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"1" (string)</a:t>
                      </a:r>
                    </a:p>
                    <a:p>
                      <a:r>
                        <a:rPr lang="nl-N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?&gt;</a:t>
                      </a:r>
                      <a:endParaRPr lang="es-ES" altLang="ko-K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10594" y="1452297"/>
            <a:ext cx="95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Variable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908E544-4628-9540-91E2-E7C7371C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35F00D3B-E212-DF40-861B-C47D25959CA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36218" y="4855785"/>
          <a:ext cx="3352800" cy="685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latinLnBrk="1"/>
                      <a:r>
                        <a:rPr lang="es-ES" altLang="ko-KR" dirty="0">
                          <a:solidFill>
                            <a:sysClr val="windowText" lastClr="000000"/>
                          </a:solidFill>
                        </a:rPr>
                        <a:t>$var</a:t>
                      </a:r>
                      <a:r>
                        <a:rPr lang="es-ES" altLang="ko-KR" baseline="0" dirty="0">
                          <a:solidFill>
                            <a:sysClr val="windowText" lastClr="000000"/>
                          </a:solidFill>
                        </a:rPr>
                        <a:t> = </a:t>
                      </a:r>
                      <a:r>
                        <a:rPr lang="es-ES" altLang="ko-KR" dirty="0">
                          <a:solidFill>
                            <a:sysClr val="windowText" lastClr="000000"/>
                          </a:solidFill>
                        </a:rPr>
                        <a:t>settype( 1.5, “</a:t>
                      </a:r>
                      <a:r>
                        <a:rPr lang="es-ES" altLang="ko-KR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s-ES" altLang="ko-KR" dirty="0">
                          <a:solidFill>
                            <a:sysClr val="windowText" lastClr="000000"/>
                          </a:solidFill>
                        </a:rPr>
                        <a:t>" );</a:t>
                      </a:r>
                    </a:p>
                    <a:p>
                      <a:pPr latinLnBrk="1"/>
                      <a:r>
                        <a:rPr lang="es-ES" altLang="ko-KR" dirty="0">
                          <a:solidFill>
                            <a:sysClr val="windowText" lastClr="000000"/>
                          </a:solidFill>
                        </a:rPr>
                        <a:t>$var = settype( 2.3, “</a:t>
                      </a:r>
                      <a:r>
                        <a:rPr lang="es-ES" altLang="ko-KR" dirty="0">
                          <a:solidFill>
                            <a:srgbClr val="FF0000"/>
                          </a:solidFill>
                        </a:rPr>
                        <a:t>bool</a:t>
                      </a:r>
                      <a:r>
                        <a:rPr lang="es-ES" altLang="ko-KR" dirty="0">
                          <a:solidFill>
                            <a:sysClr val="windowText" lastClr="000000"/>
                          </a:solidFill>
                        </a:rPr>
                        <a:t>" 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3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Unchangeable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1789" y="2231914"/>
            <a:ext cx="7763111" cy="438319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Flexible type (Loosely typed)</a:t>
            </a:r>
            <a:endParaRPr lang="en-A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AU" sz="2400" dirty="0"/>
              <a:t>determined by the value assigned</a:t>
            </a:r>
            <a:br>
              <a:rPr lang="en-AU" dirty="0"/>
            </a:br>
            <a:r>
              <a:rPr lang="en-AU" sz="1800" dirty="0"/>
              <a:t>Type may change as the program executes.</a:t>
            </a:r>
            <a:r>
              <a:rPr lang="en-US" sz="1800" dirty="0"/>
              <a:t>  (Integer, String, Double or Float)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A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Constants (unchangeable variables)</a:t>
            </a:r>
            <a:endParaRPr lang="en-A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7575" lvl="1">
              <a:lnSpc>
                <a:spcPct val="110000"/>
              </a:lnSpc>
              <a:buFont typeface="Arial" pitchFamily="34" charset="0"/>
              <a:buChar char="•"/>
            </a:pPr>
            <a:r>
              <a:rPr lang="en-AU" sz="2000" dirty="0"/>
              <a:t>Each constant is given a name (note no preceding dollar($) is applied here).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 t="18246" r="68333" b="75614"/>
          <a:stretch/>
        </p:blipFill>
        <p:spPr bwMode="auto">
          <a:xfrm>
            <a:off x="5603639" y="3847919"/>
            <a:ext cx="2743200" cy="6858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1" t="25790" r="62292" b="67018"/>
          <a:stretch/>
        </p:blipFill>
        <p:spPr bwMode="auto">
          <a:xfrm>
            <a:off x="5416117" y="5776371"/>
            <a:ext cx="3442133" cy="74670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10594" y="1383998"/>
            <a:ext cx="95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Variable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7EDB36A-129A-8E42-BC93-EB239533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6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0589" y="2097445"/>
            <a:ext cx="7808684" cy="401930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800" dirty="0"/>
              <a:t>Variable variables</a:t>
            </a:r>
            <a:endParaRPr lang="en-AU" sz="3200" dirty="0"/>
          </a:p>
          <a:p>
            <a:pPr>
              <a:lnSpc>
                <a:spcPct val="110000"/>
              </a:lnSpc>
            </a:pPr>
            <a:r>
              <a:rPr lang="en-AU" dirty="0"/>
              <a:t>     - variable name can be set and used dynamically</a:t>
            </a:r>
          </a:p>
          <a:p>
            <a:pPr marL="0" indent="0">
              <a:lnSpc>
                <a:spcPct val="160000"/>
              </a:lnSpc>
              <a:buNone/>
            </a:pPr>
            <a:endParaRPr lang="en-US" dirty="0"/>
          </a:p>
          <a:p>
            <a:pPr marL="457200" indent="-457200">
              <a:lnSpc>
                <a:spcPct val="160000"/>
              </a:lnSpc>
              <a:buFont typeface="Arial" pitchFamily="34" charset="0"/>
              <a:buChar char="•"/>
            </a:pPr>
            <a:r>
              <a:rPr lang="en-AU" sz="2800" dirty="0"/>
              <a:t>Ambiguity problem</a:t>
            </a:r>
            <a:endParaRPr lang="en-AU" sz="3200" dirty="0"/>
          </a:p>
          <a:p>
            <a:r>
              <a:rPr lang="en-AU" dirty="0"/>
              <a:t>    - To resolve ambiguity uses {}.</a:t>
            </a:r>
          </a:p>
          <a:p>
            <a:endParaRPr lang="en-AU" dirty="0"/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오른쪽 화살표 6"/>
          <p:cNvSpPr/>
          <p:nvPr/>
        </p:nvSpPr>
        <p:spPr bwMode="auto">
          <a:xfrm>
            <a:off x="4453820" y="3518496"/>
            <a:ext cx="509135" cy="34095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41439" y="3427949"/>
            <a:ext cx="3435350" cy="538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t="61930" r="58541" b="33859"/>
          <a:stretch/>
        </p:blipFill>
        <p:spPr bwMode="auto">
          <a:xfrm>
            <a:off x="5099050" y="3531314"/>
            <a:ext cx="3322916" cy="35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711930" y="3427949"/>
            <a:ext cx="3650059" cy="538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3" t="53509" r="57187" b="42280"/>
          <a:stretch/>
        </p:blipFill>
        <p:spPr bwMode="auto">
          <a:xfrm>
            <a:off x="766301" y="3531314"/>
            <a:ext cx="3528760" cy="35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6588227" y="6243522"/>
            <a:ext cx="1833739" cy="544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6588228" y="5584062"/>
            <a:ext cx="1833738" cy="388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4105338" y="5768212"/>
            <a:ext cx="1443800" cy="665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69825" r="74167" b="25087"/>
          <a:stretch/>
        </p:blipFill>
        <p:spPr bwMode="auto">
          <a:xfrm>
            <a:off x="4133426" y="5821693"/>
            <a:ext cx="1387624" cy="558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76486" r="72292" b="20970"/>
          <a:stretch/>
        </p:blipFill>
        <p:spPr bwMode="auto">
          <a:xfrm>
            <a:off x="6637833" y="5638800"/>
            <a:ext cx="1734530" cy="27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오른쪽 화살표 18"/>
          <p:cNvSpPr/>
          <p:nvPr/>
        </p:nvSpPr>
        <p:spPr bwMode="auto">
          <a:xfrm>
            <a:off x="5831166" y="5933682"/>
            <a:ext cx="580534" cy="44691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78860" r="72292" b="17193"/>
          <a:stretch/>
        </p:blipFill>
        <p:spPr bwMode="auto">
          <a:xfrm>
            <a:off x="6637833" y="6298950"/>
            <a:ext cx="1734528" cy="433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462636" y="1342074"/>
            <a:ext cx="95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Variable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44E44F6-AD70-7B44-8BB1-5F4037D4F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834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7351104" cy="709865"/>
          </a:xfrm>
        </p:spPr>
        <p:txBody>
          <a:bodyPr/>
          <a:lstStyle/>
          <a:p>
            <a:r>
              <a:rPr lang="en-US" dirty="0"/>
              <a:t>Review: Web Scripting</a:t>
            </a:r>
            <a:r>
              <a:rPr lang="ko-KR" altLang="en-US" dirty="0"/>
              <a:t> </a:t>
            </a:r>
            <a:r>
              <a:rPr lang="en-AU" altLang="ko-KR" dirty="0"/>
              <a:t>Language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Scripting provides the type of instructions for the web browser. It usually run within a browser.</a:t>
            </a:r>
          </a:p>
          <a:p>
            <a:r>
              <a:rPr lang="en-US" dirty="0"/>
              <a:t>Two major scripting languages:</a:t>
            </a:r>
          </a:p>
          <a:p>
            <a:pPr marL="917575" lvl="1">
              <a:buFont typeface="+mj-lt"/>
              <a:buAutoNum type="arabicPeriod"/>
            </a:pPr>
            <a:r>
              <a:rPr lang="en-US" sz="2400" dirty="0"/>
              <a:t>Client-side scripting language (learned last week)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- JavaScript, Action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en-US" dirty="0">
                <a:solidFill>
                  <a:schemeClr val="tx2"/>
                </a:solidFill>
              </a:rPr>
              <a:t>Script, Dart, VBScript</a:t>
            </a:r>
          </a:p>
          <a:p>
            <a:pPr marL="917575" lvl="1">
              <a:buFont typeface="+mj-lt"/>
              <a:buAutoNum type="arabicPeriod"/>
            </a:pPr>
            <a:r>
              <a:rPr lang="en-US" sz="2400" b="1" dirty="0"/>
              <a:t>Server-side scripting language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dirty="0">
                <a:solidFill>
                  <a:schemeClr val="accent5"/>
                </a:solidFill>
              </a:rPr>
              <a:t>- ASP, JSP, PHP, Python, Ruby, Server-side JavaScript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45908-5580-2445-9C0B-78C168127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21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 PHP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602" y="2076406"/>
            <a:ext cx="7610476" cy="3670767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800" dirty="0"/>
              <a:t>Two methods to set a string</a:t>
            </a:r>
            <a:endParaRPr lang="en-AU" sz="3200" dirty="0"/>
          </a:p>
          <a:p>
            <a:pPr>
              <a:lnSpc>
                <a:spcPct val="110000"/>
              </a:lnSpc>
            </a:pPr>
            <a:r>
              <a:rPr lang="en-AU" dirty="0"/>
              <a:t>  </a:t>
            </a:r>
            <a:r>
              <a:rPr lang="en-AU" sz="2400" dirty="0"/>
              <a:t>single quotes</a:t>
            </a:r>
          </a:p>
          <a:p>
            <a:pPr marL="0" indent="0">
              <a:lnSpc>
                <a:spcPct val="110000"/>
              </a:lnSpc>
              <a:buNone/>
            </a:pPr>
            <a:endParaRPr lang="en-AU" dirty="0"/>
          </a:p>
          <a:p>
            <a:pPr>
              <a:lnSpc>
                <a:spcPct val="150000"/>
              </a:lnSpc>
            </a:pPr>
            <a:r>
              <a:rPr lang="en-AU" dirty="0"/>
              <a:t>     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double quotes</a:t>
            </a:r>
            <a:r>
              <a:rPr lang="en-AU" sz="2000" dirty="0"/>
              <a:t>	</a:t>
            </a:r>
            <a:endParaRPr lang="en-US" dirty="0"/>
          </a:p>
          <a:p>
            <a:pPr marL="457200" indent="-457200">
              <a:lnSpc>
                <a:spcPct val="160000"/>
              </a:lnSpc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93657" y="4949876"/>
            <a:ext cx="2667000" cy="520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994054" y="3389948"/>
            <a:ext cx="2667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56316" r="63230" b="36228"/>
          <a:stretch/>
        </p:blipFill>
        <p:spPr bwMode="auto">
          <a:xfrm>
            <a:off x="1038504" y="3481651"/>
            <a:ext cx="25781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65088" r="63230" b="28772"/>
          <a:stretch/>
        </p:blipFill>
        <p:spPr bwMode="auto">
          <a:xfrm>
            <a:off x="1128792" y="4991937"/>
            <a:ext cx="2597638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오른쪽 화살표 27"/>
          <p:cNvSpPr/>
          <p:nvPr/>
        </p:nvSpPr>
        <p:spPr bwMode="auto">
          <a:xfrm rot="2003660">
            <a:off x="3882587" y="3814781"/>
            <a:ext cx="381000" cy="29450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aphicFrame>
        <p:nvGraphicFramePr>
          <p:cNvPr id="9" name="표 28"/>
          <p:cNvGraphicFramePr>
            <a:graphicFrameLocks noGrp="1"/>
          </p:cNvGraphicFramePr>
          <p:nvPr>
            <p:extLst/>
          </p:nvPr>
        </p:nvGraphicFramePr>
        <p:xfrm>
          <a:off x="4290192" y="4039041"/>
          <a:ext cx="19050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print( 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$str2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오른쪽 화살표 29"/>
          <p:cNvSpPr/>
          <p:nvPr/>
        </p:nvSpPr>
        <p:spPr bwMode="auto">
          <a:xfrm rot="18978039">
            <a:off x="3885215" y="4544033"/>
            <a:ext cx="381000" cy="29450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오른쪽 화살표 30"/>
          <p:cNvSpPr/>
          <p:nvPr/>
        </p:nvSpPr>
        <p:spPr bwMode="auto">
          <a:xfrm rot="18978039">
            <a:off x="6320352" y="3825061"/>
            <a:ext cx="381000" cy="29450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aphicFrame>
        <p:nvGraphicFramePr>
          <p:cNvPr id="12" name="표 31"/>
          <p:cNvGraphicFramePr>
            <a:graphicFrameLocks noGrp="1"/>
          </p:cNvGraphicFramePr>
          <p:nvPr>
            <p:extLst/>
          </p:nvPr>
        </p:nvGraphicFramePr>
        <p:xfrm>
          <a:off x="6831565" y="3544770"/>
          <a:ext cx="1676400" cy="4067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$str1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World!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32"/>
          <p:cNvGraphicFramePr>
            <a:graphicFrameLocks noGrp="1"/>
          </p:cNvGraphicFramePr>
          <p:nvPr>
            <p:extLst/>
          </p:nvPr>
        </p:nvGraphicFramePr>
        <p:xfrm>
          <a:off x="6819207" y="4763970"/>
          <a:ext cx="1764957" cy="4067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Hello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World!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오른쪽 화살표 33"/>
          <p:cNvSpPr/>
          <p:nvPr/>
        </p:nvSpPr>
        <p:spPr bwMode="auto">
          <a:xfrm rot="2003660">
            <a:off x="6320353" y="4539710"/>
            <a:ext cx="381000" cy="29450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38748" y="1282030"/>
            <a:ext cx="95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Variable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40C69716-A715-F840-8B93-8BF7F744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0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Syntax (2): Array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2525356"/>
            <a:ext cx="8183880" cy="30480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2. Array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	</a:t>
            </a:r>
            <a:r>
              <a:rPr 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$</a:t>
            </a:r>
            <a:r>
              <a:rPr lang="en-US" sz="32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arr</a:t>
            </a:r>
            <a:r>
              <a:rPr lang="en-US" sz="3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= array(1,2,3,4,5); </a:t>
            </a:r>
          </a:p>
          <a:p>
            <a:pPr marL="742950" indent="-742950">
              <a:buAutoNum type="arabicPeriod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742950" indent="-742950">
              <a:buAutoNum type="arabicPeriod"/>
            </a:pPr>
            <a:endParaRPr lang="en-AU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445E30E-836A-384C-B59C-8AD5D4E1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138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393" y="2200275"/>
            <a:ext cx="8574087" cy="4708775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A set of variables contained as a group.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AU" sz="2800" dirty="0"/>
              <a:t>Array declaration</a:t>
            </a:r>
          </a:p>
          <a:p>
            <a:pPr marL="0" indent="0">
              <a:lnSpc>
                <a:spcPct val="150000"/>
              </a:lnSpc>
              <a:buNone/>
            </a:pPr>
            <a:endParaRPr lang="en-AU" sz="1800" dirty="0"/>
          </a:p>
          <a:p>
            <a:endParaRPr lang="en-US" sz="1800" dirty="0"/>
          </a:p>
          <a:p>
            <a:r>
              <a:rPr lang="en-AU" sz="1800" dirty="0"/>
              <a:t>	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46951" y="3660402"/>
            <a:ext cx="3663148" cy="1175290"/>
            <a:chOff x="1670957" y="2590800"/>
            <a:chExt cx="4059438" cy="1470775"/>
          </a:xfrm>
        </p:grpSpPr>
        <p:sp>
          <p:nvSpPr>
            <p:cNvPr id="5" name="Rectangle 4"/>
            <p:cNvSpPr/>
            <p:nvPr/>
          </p:nvSpPr>
          <p:spPr>
            <a:xfrm>
              <a:off x="1670957" y="2590800"/>
              <a:ext cx="4059438" cy="1470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14500" y="2616147"/>
              <a:ext cx="3889230" cy="1378857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$</a:t>
              </a:r>
              <a:r>
                <a:rPr lang="en-US" sz="1600" dirty="0">
                  <a:solidFill>
                    <a:srgbClr val="00B050"/>
                  </a:solidFill>
                  <a:latin typeface="Microsoft New Tai Lue" pitchFamily="34" charset="0"/>
                  <a:cs typeface="Microsoft New Tai Lue" pitchFamily="34" charset="0"/>
                </a:rPr>
                <a:t>array</a:t>
              </a:r>
              <a:r>
                <a:rPr lang="en-US" sz="1600" dirty="0">
                  <a:latin typeface="Microsoft New Tai Lue" pitchFamily="34" charset="0"/>
                  <a:cs typeface="Microsoft New Tai Lue" pitchFamily="34" charset="0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=</a:t>
              </a:r>
              <a:r>
                <a:rPr lang="en-US" sz="1600" dirty="0">
                  <a:latin typeface="Microsoft New Tai Lue" pitchFamily="34" charset="0"/>
                  <a:cs typeface="Microsoft New Tai Lue" pitchFamily="34" charset="0"/>
                </a:rPr>
                <a:t> </a:t>
              </a:r>
              <a:r>
                <a:rPr lang="en-US" sz="16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array</a:t>
              </a:r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(1, 2, 3, 4);	</a:t>
              </a:r>
            </a:p>
            <a:p>
              <a:pPr algn="l"/>
              <a:r>
                <a:rPr lang="en-US" sz="1600" dirty="0" err="1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foreach</a:t>
              </a:r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( </a:t>
              </a:r>
              <a:r>
                <a:rPr lang="en-US" sz="16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$</a:t>
              </a:r>
              <a:r>
                <a:rPr lang="en-US" sz="1600" dirty="0">
                  <a:solidFill>
                    <a:srgbClr val="00B050"/>
                  </a:solidFill>
                  <a:latin typeface="Microsoft New Tai Lue" pitchFamily="34" charset="0"/>
                  <a:cs typeface="Microsoft New Tai Lue" pitchFamily="34" charset="0"/>
                </a:rPr>
                <a:t>array</a:t>
              </a:r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 </a:t>
              </a:r>
              <a:r>
                <a:rPr lang="en-US" sz="16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as $</a:t>
              </a:r>
              <a:r>
                <a:rPr lang="en-US" sz="1600" dirty="0">
                  <a:solidFill>
                    <a:srgbClr val="00B050"/>
                  </a:solidFill>
                  <a:latin typeface="Microsoft New Tai Lue" pitchFamily="34" charset="0"/>
                  <a:cs typeface="Microsoft New Tai Lue" pitchFamily="34" charset="0"/>
                </a:rPr>
                <a:t>value</a:t>
              </a:r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){	</a:t>
              </a:r>
            </a:p>
            <a:p>
              <a:pPr algn="l"/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     </a:t>
              </a:r>
              <a:r>
                <a:rPr lang="en-US" sz="16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echo</a:t>
              </a:r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 </a:t>
              </a:r>
              <a:r>
                <a:rPr lang="en-US" sz="16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$</a:t>
              </a:r>
              <a:r>
                <a:rPr lang="en-US" sz="1600" dirty="0">
                  <a:solidFill>
                    <a:srgbClr val="00B050"/>
                  </a:solidFill>
                  <a:latin typeface="Microsoft New Tai Lue" pitchFamily="34" charset="0"/>
                  <a:cs typeface="Microsoft New Tai Lue" pitchFamily="34" charset="0"/>
                </a:rPr>
                <a:t>value</a:t>
              </a:r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;</a:t>
              </a:r>
            </a:p>
            <a:p>
              <a:pPr algn="l"/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}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08851" y="5068024"/>
            <a:ext cx="3962400" cy="1127915"/>
            <a:chOff x="1676400" y="4368903"/>
            <a:chExt cx="3962400" cy="1127915"/>
          </a:xfrm>
        </p:grpSpPr>
        <p:sp>
          <p:nvSpPr>
            <p:cNvPr id="8" name="Rectangle 7"/>
            <p:cNvSpPr/>
            <p:nvPr/>
          </p:nvSpPr>
          <p:spPr>
            <a:xfrm>
              <a:off x="1676400" y="4368903"/>
              <a:ext cx="3962400" cy="1127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14500" y="4394251"/>
              <a:ext cx="3886200" cy="107721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$</a:t>
              </a:r>
              <a:r>
                <a:rPr lang="en-US" sz="1600" dirty="0">
                  <a:solidFill>
                    <a:srgbClr val="00B050"/>
                  </a:solidFill>
                  <a:latin typeface="Microsoft New Tai Lue" pitchFamily="34" charset="0"/>
                  <a:cs typeface="Microsoft New Tai Lue" pitchFamily="34" charset="0"/>
                </a:rPr>
                <a:t>array</a:t>
              </a:r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[0] = “1”;</a:t>
              </a:r>
            </a:p>
            <a:p>
              <a:pPr algn="l"/>
              <a:r>
                <a:rPr lang="en-US" sz="16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$</a:t>
              </a:r>
              <a:r>
                <a:rPr lang="en-US" sz="1600" dirty="0">
                  <a:solidFill>
                    <a:srgbClr val="00B050"/>
                  </a:solidFill>
                  <a:latin typeface="Microsoft New Tai Lue" pitchFamily="34" charset="0"/>
                  <a:cs typeface="Microsoft New Tai Lue" pitchFamily="34" charset="0"/>
                </a:rPr>
                <a:t>array</a:t>
              </a:r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[1] = “2”;</a:t>
              </a:r>
            </a:p>
            <a:p>
              <a:pPr algn="l"/>
              <a:r>
                <a:rPr lang="en-US" sz="16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$</a:t>
              </a:r>
              <a:r>
                <a:rPr lang="en-US" sz="1600" dirty="0">
                  <a:solidFill>
                    <a:srgbClr val="00B050"/>
                  </a:solidFill>
                  <a:latin typeface="Microsoft New Tai Lue" pitchFamily="34" charset="0"/>
                  <a:cs typeface="Microsoft New Tai Lue" pitchFamily="34" charset="0"/>
                </a:rPr>
                <a:t>array</a:t>
              </a:r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[2] = “3”;</a:t>
              </a:r>
            </a:p>
            <a:p>
              <a:pPr algn="l"/>
              <a:r>
                <a:rPr lang="en-US" sz="16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$</a:t>
              </a:r>
              <a:r>
                <a:rPr lang="en-US" sz="1600" dirty="0">
                  <a:solidFill>
                    <a:srgbClr val="00B050"/>
                  </a:solidFill>
                  <a:latin typeface="Microsoft New Tai Lue" pitchFamily="34" charset="0"/>
                  <a:cs typeface="Microsoft New Tai Lue" pitchFamily="34" charset="0"/>
                </a:rPr>
                <a:t>array</a:t>
              </a:r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[3] = “4”;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5894" y="5234844"/>
            <a:ext cx="4302578" cy="338554"/>
            <a:chOff x="3048000" y="4357820"/>
            <a:chExt cx="4302578" cy="338554"/>
          </a:xfrm>
        </p:grpSpPr>
        <p:cxnSp>
          <p:nvCxnSpPr>
            <p:cNvPr id="11" name="Straight Arrow Connector 10"/>
            <p:cNvCxnSpPr>
              <a:stCxn id="12" idx="1"/>
            </p:cNvCxnSpPr>
            <p:nvPr/>
          </p:nvCxnSpPr>
          <p:spPr>
            <a:xfrm flipH="1">
              <a:off x="3048000" y="4527097"/>
              <a:ext cx="3546020" cy="93889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594020" y="4357820"/>
              <a:ext cx="756558" cy="338554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value</a:t>
              </a:r>
              <a:endParaRPr lang="en-AU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752494" y="4712551"/>
            <a:ext cx="4261758" cy="507873"/>
            <a:chOff x="2514600" y="3835527"/>
            <a:chExt cx="4261758" cy="507873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2514600" y="4004804"/>
              <a:ext cx="3505200" cy="3385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019800" y="3835527"/>
              <a:ext cx="756558" cy="338554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index</a:t>
              </a:r>
              <a:endParaRPr lang="en-AU" sz="1600" dirty="0"/>
            </a:p>
          </p:txBody>
        </p:sp>
      </p:grp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A3D4D26-2CF8-3143-9E34-0BC8ED27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9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00263"/>
            <a:ext cx="8574087" cy="4083308"/>
          </a:xfrm>
        </p:spPr>
        <p:txBody>
          <a:bodyPr>
            <a:normAutofit/>
          </a:bodyPr>
          <a:lstStyle/>
          <a:p>
            <a:r>
              <a:rPr lang="en-US" sz="2800" dirty="0"/>
              <a:t>Specifying index</a:t>
            </a:r>
            <a:endParaRPr lang="en-AU" sz="2800" dirty="0"/>
          </a:p>
          <a:p>
            <a:pPr lvl="1"/>
            <a:r>
              <a:rPr lang="en-AU" sz="2000" dirty="0"/>
              <a:t>beginning-index can be defined by programmer</a:t>
            </a: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AU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AU" dirty="0"/>
              <a:t>	</a:t>
            </a:r>
          </a:p>
          <a:p>
            <a:pPr marL="0" indent="0">
              <a:lnSpc>
                <a:spcPct val="150000"/>
              </a:lnSpc>
              <a:buNone/>
            </a:pPr>
            <a:endParaRPr lang="en-AU" dirty="0"/>
          </a:p>
          <a:p>
            <a:pPr lvl="1">
              <a:lnSpc>
                <a:spcPct val="150000"/>
              </a:lnSpc>
            </a:pPr>
            <a:r>
              <a:rPr lang="en-AU" sz="2000" dirty="0"/>
              <a:t>index can be skipped</a:t>
            </a:r>
            <a:r>
              <a:rPr lang="en-AU" dirty="0"/>
              <a:t>	</a:t>
            </a:r>
          </a:p>
          <a:p>
            <a:pPr marL="0" indent="0">
              <a:buNone/>
            </a:pPr>
            <a:r>
              <a:rPr lang="en-AU" sz="1800" dirty="0"/>
              <a:t>	    </a:t>
            </a:r>
          </a:p>
          <a:p>
            <a:pPr marL="0" indent="0">
              <a:buNone/>
            </a:pPr>
            <a:endParaRPr lang="en-AU" dirty="0"/>
          </a:p>
        </p:txBody>
      </p:sp>
      <p:grpSp>
        <p:nvGrpSpPr>
          <p:cNvPr id="4" name="Group 3"/>
          <p:cNvGrpSpPr/>
          <p:nvPr/>
        </p:nvGrpSpPr>
        <p:grpSpPr>
          <a:xfrm>
            <a:off x="1163308" y="3215789"/>
            <a:ext cx="6482443" cy="363902"/>
            <a:chOff x="1670956" y="2590801"/>
            <a:chExt cx="6482443" cy="363902"/>
          </a:xfrm>
        </p:grpSpPr>
        <p:sp>
          <p:nvSpPr>
            <p:cNvPr id="5" name="Rectangle 4"/>
            <p:cNvSpPr/>
            <p:nvPr/>
          </p:nvSpPr>
          <p:spPr>
            <a:xfrm>
              <a:off x="1670956" y="2590801"/>
              <a:ext cx="6482443" cy="3639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42192" y="2603475"/>
              <a:ext cx="6357781" cy="338554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$</a:t>
              </a:r>
              <a:r>
                <a:rPr lang="en-US" sz="1600" dirty="0">
                  <a:solidFill>
                    <a:srgbClr val="00B050"/>
                  </a:solidFill>
                  <a:latin typeface="Microsoft New Tai Lue" pitchFamily="34" charset="0"/>
                  <a:cs typeface="Microsoft New Tai Lue" pitchFamily="34" charset="0"/>
                </a:rPr>
                <a:t>array</a:t>
              </a:r>
              <a:r>
                <a:rPr lang="en-US" sz="1600" dirty="0">
                  <a:latin typeface="Microsoft New Tai Lue" pitchFamily="34" charset="0"/>
                  <a:cs typeface="Microsoft New Tai Lue" pitchFamily="34" charset="0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=</a:t>
              </a:r>
              <a:r>
                <a:rPr lang="en-US" sz="1600" dirty="0">
                  <a:latin typeface="Microsoft New Tai Lue" pitchFamily="34" charset="0"/>
                  <a:cs typeface="Microsoft New Tai Lue" pitchFamily="34" charset="0"/>
                </a:rPr>
                <a:t> </a:t>
              </a:r>
              <a:r>
                <a:rPr lang="en-US" sz="16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array</a:t>
              </a:r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(1 =&gt; ‘Monday’, ‘Tuesday’, ‘Wednesday’);	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163308" y="3684906"/>
            <a:ext cx="3962400" cy="1127915"/>
            <a:chOff x="1676400" y="4368903"/>
            <a:chExt cx="3962400" cy="1127915"/>
          </a:xfrm>
        </p:grpSpPr>
        <p:sp>
          <p:nvSpPr>
            <p:cNvPr id="8" name="Rectangle 7"/>
            <p:cNvSpPr/>
            <p:nvPr/>
          </p:nvSpPr>
          <p:spPr>
            <a:xfrm>
              <a:off x="1676400" y="4368903"/>
              <a:ext cx="3962400" cy="1127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14500" y="4394251"/>
              <a:ext cx="3886200" cy="107721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tx1"/>
                  </a:solidFill>
                  <a:latin typeface="Microsoft New Tai Lue" pitchFamily="34" charset="0"/>
                  <a:cs typeface="Microsoft New Tai Lue" pitchFamily="34" charset="0"/>
                </a:rPr>
                <a:t>array{</a:t>
              </a:r>
            </a:p>
            <a:p>
              <a:pPr algn="l"/>
              <a:r>
                <a:rPr lang="en-US" sz="1600" dirty="0">
                  <a:solidFill>
                    <a:schemeClr val="tx1"/>
                  </a:solidFill>
                  <a:latin typeface="Microsoft New Tai Lue" pitchFamily="34" charset="0"/>
                  <a:cs typeface="Microsoft New Tai Lue" pitchFamily="34" charset="0"/>
                </a:rPr>
                <a:t>          [1] =&gt; Monday</a:t>
              </a:r>
            </a:p>
            <a:p>
              <a:pPr algn="l"/>
              <a:r>
                <a:rPr lang="en-US" sz="1600" dirty="0">
                  <a:solidFill>
                    <a:schemeClr val="tx1"/>
                  </a:solidFill>
                  <a:latin typeface="Microsoft New Tai Lue" pitchFamily="34" charset="0"/>
                  <a:cs typeface="Microsoft New Tai Lue" pitchFamily="34" charset="0"/>
                </a:rPr>
                <a:t>          [2] =&gt; Tuesday</a:t>
              </a:r>
            </a:p>
            <a:p>
              <a:pPr algn="l"/>
              <a:r>
                <a:rPr lang="en-US" sz="1600" dirty="0">
                  <a:solidFill>
                    <a:schemeClr val="tx1"/>
                  </a:solidFill>
                  <a:latin typeface="Microsoft New Tai Lue" pitchFamily="34" charset="0"/>
                  <a:cs typeface="Microsoft New Tai Lue" pitchFamily="34" charset="0"/>
                </a:rPr>
                <a:t>          [3] =&gt; Wednesday	}	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63308" y="5253371"/>
            <a:ext cx="6482443" cy="363902"/>
            <a:chOff x="1670956" y="2590801"/>
            <a:chExt cx="6482443" cy="363902"/>
          </a:xfrm>
        </p:grpSpPr>
        <p:sp>
          <p:nvSpPr>
            <p:cNvPr id="11" name="Rectangle 10"/>
            <p:cNvSpPr/>
            <p:nvPr/>
          </p:nvSpPr>
          <p:spPr>
            <a:xfrm>
              <a:off x="1670956" y="2590801"/>
              <a:ext cx="6482443" cy="3639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42192" y="2603475"/>
              <a:ext cx="6357781" cy="338554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$</a:t>
              </a:r>
              <a:r>
                <a:rPr lang="en-US" sz="1600" dirty="0">
                  <a:solidFill>
                    <a:srgbClr val="00B050"/>
                  </a:solidFill>
                  <a:latin typeface="Microsoft New Tai Lue" pitchFamily="34" charset="0"/>
                  <a:cs typeface="Microsoft New Tai Lue" pitchFamily="34" charset="0"/>
                </a:rPr>
                <a:t>array</a:t>
              </a:r>
              <a:r>
                <a:rPr lang="en-US" sz="1600" dirty="0">
                  <a:latin typeface="Microsoft New Tai Lue" pitchFamily="34" charset="0"/>
                  <a:cs typeface="Microsoft New Tai Lue" pitchFamily="34" charset="0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=</a:t>
              </a:r>
              <a:r>
                <a:rPr lang="en-US" sz="1600" dirty="0">
                  <a:latin typeface="Microsoft New Tai Lue" pitchFamily="34" charset="0"/>
                  <a:cs typeface="Microsoft New Tai Lue" pitchFamily="34" charset="0"/>
                </a:rPr>
                <a:t> </a:t>
              </a:r>
              <a:r>
                <a:rPr lang="en-US" sz="16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array</a:t>
              </a:r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(‘Sunday’, 3 =&gt; ‘Wednesday’);	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63308" y="5651825"/>
            <a:ext cx="3962400" cy="856345"/>
            <a:chOff x="1626434" y="4724400"/>
            <a:chExt cx="3962400" cy="856345"/>
          </a:xfrm>
        </p:grpSpPr>
        <p:sp>
          <p:nvSpPr>
            <p:cNvPr id="14" name="Rectangle 13"/>
            <p:cNvSpPr/>
            <p:nvPr/>
          </p:nvSpPr>
          <p:spPr>
            <a:xfrm>
              <a:off x="1626434" y="4724400"/>
              <a:ext cx="3962400" cy="8563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64534" y="4749748"/>
              <a:ext cx="3886200" cy="830997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tx1"/>
                  </a:solidFill>
                  <a:latin typeface="Microsoft New Tai Lue" pitchFamily="34" charset="0"/>
                  <a:cs typeface="Microsoft New Tai Lue" pitchFamily="34" charset="0"/>
                </a:rPr>
                <a:t>array{</a:t>
              </a:r>
            </a:p>
            <a:p>
              <a:pPr algn="l"/>
              <a:r>
                <a:rPr lang="en-US" sz="1600" dirty="0">
                  <a:solidFill>
                    <a:schemeClr val="tx1"/>
                  </a:solidFill>
                  <a:latin typeface="Microsoft New Tai Lue" pitchFamily="34" charset="0"/>
                  <a:cs typeface="Microsoft New Tai Lue" pitchFamily="34" charset="0"/>
                </a:rPr>
                <a:t>          [0] =&gt; Sunday</a:t>
              </a:r>
            </a:p>
            <a:p>
              <a:pPr algn="l"/>
              <a:r>
                <a:rPr lang="en-US" sz="1600" dirty="0">
                  <a:solidFill>
                    <a:schemeClr val="tx1"/>
                  </a:solidFill>
                  <a:latin typeface="Microsoft New Tai Lue" pitchFamily="34" charset="0"/>
                  <a:cs typeface="Microsoft New Tai Lue" pitchFamily="34" charset="0"/>
                </a:rPr>
                <a:t>          [3] =&gt; Wednesday	}	</a:t>
              </a:r>
            </a:p>
          </p:txBody>
        </p:sp>
      </p:grp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641F0D8-DCC2-FF48-879E-D0ADDCB62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9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709" y="2260498"/>
            <a:ext cx="7610476" cy="3670767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Numeric array</a:t>
            </a:r>
          </a:p>
          <a:p>
            <a:pPr lvl="1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+mj-lt"/>
              <a:buAutoNum type="arabicPeriod"/>
            </a:pPr>
            <a:endParaRPr lang="en-US" dirty="0"/>
          </a:p>
          <a:p>
            <a:pPr lvl="1">
              <a:buFont typeface="+mj-lt"/>
              <a:buAutoNum type="arabicPeriod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/>
              <a:t>Associative array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163785" y="2209801"/>
            <a:ext cx="3962400" cy="1301724"/>
            <a:chOff x="3962400" y="1524000"/>
            <a:chExt cx="3962400" cy="1301724"/>
          </a:xfrm>
        </p:grpSpPr>
        <p:sp>
          <p:nvSpPr>
            <p:cNvPr id="5" name="Rectangle 4"/>
            <p:cNvSpPr/>
            <p:nvPr/>
          </p:nvSpPr>
          <p:spPr>
            <a:xfrm>
              <a:off x="3962400" y="1524000"/>
              <a:ext cx="3962400" cy="1301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00500" y="1574697"/>
              <a:ext cx="3886200" cy="120032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$</a:t>
              </a:r>
              <a:r>
                <a:rPr lang="en-US" sz="1800" dirty="0">
                  <a:solidFill>
                    <a:srgbClr val="00B050"/>
                  </a:solidFill>
                  <a:latin typeface="Microsoft New Tai Lue" pitchFamily="34" charset="0"/>
                  <a:cs typeface="Microsoft New Tai Lue" pitchFamily="34" charset="0"/>
                </a:rPr>
                <a:t>rainbow</a:t>
              </a:r>
              <a:r>
                <a:rPr lang="en-US" sz="18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[0] = “red”;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$</a:t>
              </a:r>
              <a:r>
                <a:rPr lang="en-US" sz="1800" dirty="0">
                  <a:solidFill>
                    <a:srgbClr val="00B050"/>
                  </a:solidFill>
                  <a:latin typeface="Microsoft New Tai Lue" pitchFamily="34" charset="0"/>
                  <a:cs typeface="Microsoft New Tai Lue" pitchFamily="34" charset="0"/>
                </a:rPr>
                <a:t>rainbow</a:t>
              </a:r>
              <a:r>
                <a:rPr lang="en-US" sz="18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[1] = “orange”;</a:t>
              </a:r>
              <a:endParaRPr lang="en-AU" sz="1800" dirty="0">
                <a:solidFill>
                  <a:srgbClr val="C00000"/>
                </a:solidFill>
                <a:latin typeface="Microsoft New Tai Lue" pitchFamily="34" charset="0"/>
                <a:cs typeface="Microsoft New Tai Lue" pitchFamily="34" charset="0"/>
              </a:endParaRP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$</a:t>
              </a:r>
              <a:r>
                <a:rPr lang="en-US" sz="1800" dirty="0">
                  <a:solidFill>
                    <a:srgbClr val="00B050"/>
                  </a:solidFill>
                  <a:latin typeface="Microsoft New Tai Lue" pitchFamily="34" charset="0"/>
                  <a:cs typeface="Microsoft New Tai Lue" pitchFamily="34" charset="0"/>
                </a:rPr>
                <a:t>rainbow</a:t>
              </a:r>
              <a:r>
                <a:rPr lang="en-US" sz="18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[2] = “yellow”;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$</a:t>
              </a:r>
              <a:r>
                <a:rPr lang="en-US" sz="1800" dirty="0">
                  <a:solidFill>
                    <a:srgbClr val="00B050"/>
                  </a:solidFill>
                  <a:latin typeface="Microsoft New Tai Lue" pitchFamily="34" charset="0"/>
                  <a:cs typeface="Microsoft New Tai Lue" pitchFamily="34" charset="0"/>
                </a:rPr>
                <a:t>rainbow</a:t>
              </a:r>
              <a:r>
                <a:rPr lang="en-US" sz="18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[3] = “green”;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22964" y="4419601"/>
            <a:ext cx="3962400" cy="1301724"/>
            <a:chOff x="3962400" y="1524000"/>
            <a:chExt cx="3962400" cy="1301724"/>
          </a:xfrm>
        </p:grpSpPr>
        <p:sp>
          <p:nvSpPr>
            <p:cNvPr id="8" name="Rectangle 7"/>
            <p:cNvSpPr/>
            <p:nvPr/>
          </p:nvSpPr>
          <p:spPr>
            <a:xfrm>
              <a:off x="3962400" y="1524000"/>
              <a:ext cx="3962400" cy="13017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00500" y="1574697"/>
              <a:ext cx="3886200" cy="120032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$</a:t>
              </a:r>
              <a:r>
                <a:rPr lang="en-US" sz="1800" dirty="0" err="1">
                  <a:solidFill>
                    <a:srgbClr val="00B050"/>
                  </a:solidFill>
                  <a:latin typeface="Microsoft New Tai Lue" pitchFamily="34" charset="0"/>
                  <a:cs typeface="Microsoft New Tai Lue" pitchFamily="34" charset="0"/>
                </a:rPr>
                <a:t>studentID</a:t>
              </a:r>
              <a:r>
                <a:rPr lang="en-US" sz="18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[‘John’] = “123456”;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$</a:t>
              </a:r>
              <a:r>
                <a:rPr lang="en-US" sz="1800" dirty="0" err="1">
                  <a:solidFill>
                    <a:srgbClr val="00B050"/>
                  </a:solidFill>
                  <a:latin typeface="Microsoft New Tai Lue" pitchFamily="34" charset="0"/>
                  <a:cs typeface="Microsoft New Tai Lue" pitchFamily="34" charset="0"/>
                </a:rPr>
                <a:t>studentID</a:t>
              </a:r>
              <a:r>
                <a:rPr lang="en-US" sz="18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 [‘Tom’] = “234567”;</a:t>
              </a:r>
              <a:endParaRPr lang="en-AU" sz="1800" dirty="0">
                <a:solidFill>
                  <a:srgbClr val="C00000"/>
                </a:solidFill>
                <a:latin typeface="Microsoft New Tai Lue" pitchFamily="34" charset="0"/>
                <a:cs typeface="Microsoft New Tai Lue" pitchFamily="34" charset="0"/>
              </a:endParaRP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$</a:t>
              </a:r>
              <a:r>
                <a:rPr lang="en-US" sz="1800" dirty="0" err="1">
                  <a:solidFill>
                    <a:srgbClr val="00B050"/>
                  </a:solidFill>
                  <a:latin typeface="Microsoft New Tai Lue" pitchFamily="34" charset="0"/>
                  <a:cs typeface="Microsoft New Tai Lue" pitchFamily="34" charset="0"/>
                </a:rPr>
                <a:t>studentID</a:t>
              </a:r>
              <a:r>
                <a:rPr lang="en-US" sz="18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 [‘Dave’] = “345678”;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$</a:t>
              </a:r>
              <a:r>
                <a:rPr lang="en-US" sz="1800" dirty="0" err="1">
                  <a:solidFill>
                    <a:srgbClr val="00B050"/>
                  </a:solidFill>
                  <a:latin typeface="Microsoft New Tai Lue" pitchFamily="34" charset="0"/>
                  <a:cs typeface="Microsoft New Tai Lue" pitchFamily="34" charset="0"/>
                </a:rPr>
                <a:t>studentID</a:t>
              </a:r>
              <a:r>
                <a:rPr lang="en-US" sz="18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 [‘Mike’] = “456789”;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409700" y="2526932"/>
            <a:ext cx="3810000" cy="1007693"/>
            <a:chOff x="1447800" y="2019419"/>
            <a:chExt cx="2895600" cy="1006126"/>
          </a:xfrm>
        </p:grpSpPr>
        <p:cxnSp>
          <p:nvCxnSpPr>
            <p:cNvPr id="11" name="Straight Arrow Connector 10"/>
            <p:cNvCxnSpPr>
              <a:stCxn id="12" idx="3"/>
            </p:cNvCxnSpPr>
            <p:nvPr/>
          </p:nvCxnSpPr>
          <p:spPr>
            <a:xfrm flipV="1">
              <a:off x="2374392" y="2019419"/>
              <a:ext cx="1969008" cy="7141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447800" y="2441679"/>
              <a:ext cx="926592" cy="583866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Numeric index</a:t>
              </a:r>
              <a:endParaRPr lang="en-AU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409700" y="4832208"/>
            <a:ext cx="3962400" cy="338554"/>
            <a:chOff x="1331976" y="2176124"/>
            <a:chExt cx="3011424" cy="338028"/>
          </a:xfrm>
        </p:grpSpPr>
        <p:cxnSp>
          <p:nvCxnSpPr>
            <p:cNvPr id="14" name="Straight Arrow Connector 13"/>
            <p:cNvCxnSpPr>
              <a:stCxn id="15" idx="3"/>
            </p:cNvCxnSpPr>
            <p:nvPr/>
          </p:nvCxnSpPr>
          <p:spPr>
            <a:xfrm flipV="1">
              <a:off x="2509538" y="2237496"/>
              <a:ext cx="1833862" cy="1076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331976" y="2176124"/>
              <a:ext cx="1177562" cy="338028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String index</a:t>
              </a:r>
              <a:endParaRPr lang="en-AU" sz="1600" dirty="0"/>
            </a:p>
          </p:txBody>
        </p:sp>
      </p:grp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FA094487-D97E-0447-B809-9040478D1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20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92" y="800786"/>
            <a:ext cx="3900488" cy="914400"/>
          </a:xfrm>
        </p:spPr>
        <p:txBody>
          <a:bodyPr/>
          <a:lstStyle/>
          <a:p>
            <a:r>
              <a:rPr lang="en-US" dirty="0"/>
              <a:t>Array types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6044" y="2163814"/>
            <a:ext cx="8183880" cy="439912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Multidimensional array</a:t>
            </a:r>
          </a:p>
          <a:p>
            <a:pPr lvl="1"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array can be used as an index</a:t>
            </a:r>
          </a:p>
          <a:p>
            <a:pPr lvl="1" algn="l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lvl="1" algn="l"/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Main array	            Sub array 1		 Sub array 1-1</a:t>
            </a:r>
          </a:p>
          <a:p>
            <a:pPr lvl="1" algn="l"/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				 	 Sub array 1-2</a:t>
            </a:r>
          </a:p>
          <a:p>
            <a:pPr lvl="1" algn="l"/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	            Sub array 2		 Sub array 2-1</a:t>
            </a:r>
          </a:p>
          <a:p>
            <a:pPr lvl="1" algn="l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lvl="1" algn="l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lvl="1" algn="l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lvl="1" algn="l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AU" sz="16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>
              <a:lnSpc>
                <a:spcPct val="120000"/>
              </a:lnSpc>
            </a:pPr>
            <a:endParaRPr lang="en-US" sz="31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>
              <a:lnSpc>
                <a:spcPct val="120000"/>
              </a:lnSpc>
            </a:pPr>
            <a:endParaRPr lang="en-AU" sz="31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5" name="Left Bracket 4"/>
          <p:cNvSpPr/>
          <p:nvPr/>
        </p:nvSpPr>
        <p:spPr>
          <a:xfrm>
            <a:off x="5108121" y="3263568"/>
            <a:ext cx="685800" cy="337459"/>
          </a:xfrm>
          <a:prstGeom prst="leftBracket">
            <a:avLst>
              <a:gd name="adj" fmla="val 0"/>
            </a:avLst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Left Bracket 5"/>
          <p:cNvSpPr/>
          <p:nvPr/>
        </p:nvSpPr>
        <p:spPr>
          <a:xfrm>
            <a:off x="2195736" y="3212106"/>
            <a:ext cx="609600" cy="674916"/>
          </a:xfrm>
          <a:prstGeom prst="leftBracket">
            <a:avLst>
              <a:gd name="adj" fmla="val 0"/>
            </a:avLst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Straight Connector 6"/>
          <p:cNvCxnSpPr/>
          <p:nvPr/>
        </p:nvCxnSpPr>
        <p:spPr>
          <a:xfrm>
            <a:off x="5105400" y="3938484"/>
            <a:ext cx="685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987670" y="4174183"/>
            <a:ext cx="7086600" cy="2438400"/>
            <a:chOff x="914400" y="3276600"/>
            <a:chExt cx="7086600" cy="2438400"/>
          </a:xfrm>
        </p:grpSpPr>
        <p:sp>
          <p:nvSpPr>
            <p:cNvPr id="9" name="Rectangle 8"/>
            <p:cNvSpPr/>
            <p:nvPr/>
          </p:nvSpPr>
          <p:spPr>
            <a:xfrm>
              <a:off x="914400" y="3276600"/>
              <a:ext cx="7086600" cy="2438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2540" y="3326248"/>
              <a:ext cx="6950319" cy="2339103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$</a:t>
              </a:r>
              <a:r>
                <a:rPr lang="en-US" sz="1600" dirty="0">
                  <a:solidFill>
                    <a:srgbClr val="00B050"/>
                  </a:solidFill>
                  <a:latin typeface="Microsoft New Tai Lue" pitchFamily="34" charset="0"/>
                  <a:cs typeface="Microsoft New Tai Lue" pitchFamily="34" charset="0"/>
                </a:rPr>
                <a:t>meal</a:t>
              </a:r>
              <a:r>
                <a:rPr lang="en-US" sz="1600" dirty="0">
                  <a:latin typeface="Microsoft New Tai Lue" pitchFamily="34" charset="0"/>
                  <a:cs typeface="Microsoft New Tai Lue" pitchFamily="34" charset="0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=</a:t>
              </a:r>
              <a:r>
                <a:rPr lang="en-US" sz="1600" dirty="0">
                  <a:latin typeface="Microsoft New Tai Lue" pitchFamily="34" charset="0"/>
                  <a:cs typeface="Microsoft New Tai Lue" pitchFamily="34" charset="0"/>
                </a:rPr>
                <a:t> </a:t>
              </a:r>
              <a:r>
                <a:rPr lang="en-US" sz="16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array</a:t>
              </a:r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(</a:t>
              </a:r>
            </a:p>
            <a:p>
              <a:pPr algn="l"/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	“John” =&gt; </a:t>
              </a:r>
              <a:r>
                <a:rPr lang="en-US" sz="16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array</a:t>
              </a:r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(</a:t>
              </a:r>
            </a:p>
            <a:p>
              <a:pPr algn="l"/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		“breakfast” =&gt; “cereal”,</a:t>
              </a:r>
            </a:p>
            <a:p>
              <a:pPr algn="l"/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		“lunch” =&gt; “sandwich”,</a:t>
              </a:r>
            </a:p>
            <a:p>
              <a:pPr algn="l"/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		“dinner” =&gt; “steak”,</a:t>
              </a:r>
            </a:p>
            <a:p>
              <a:pPr algn="l"/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		),</a:t>
              </a:r>
            </a:p>
            <a:p>
              <a:pPr algn="l"/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	“Tom” =&gt; </a:t>
              </a:r>
              <a:r>
                <a:rPr lang="en-US" sz="1600" dirty="0">
                  <a:solidFill>
                    <a:srgbClr val="0070C0"/>
                  </a:solidFill>
                  <a:latin typeface="Microsoft New Tai Lue" pitchFamily="34" charset="0"/>
                  <a:cs typeface="Microsoft New Tai Lue" pitchFamily="34" charset="0"/>
                </a:rPr>
                <a:t>array</a:t>
              </a:r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(</a:t>
              </a:r>
            </a:p>
            <a:p>
              <a:pPr algn="l"/>
              <a:r>
                <a:rPr lang="en-US" sz="1600" dirty="0">
                  <a:solidFill>
                    <a:srgbClr val="C00000"/>
                  </a:solidFill>
                  <a:latin typeface="Microsoft New Tai Lue" pitchFamily="34" charset="0"/>
                  <a:cs typeface="Microsoft New Tai Lue" pitchFamily="34" charset="0"/>
                </a:rPr>
                <a:t>		“breakfast” =&gt; “pancakes”,</a:t>
              </a:r>
            </a:p>
            <a:p>
              <a:pPr algn="l"/>
              <a:r>
                <a:rPr lang="en-US" sz="1600" dirty="0">
                  <a:latin typeface="Microsoft New Tai Lue" pitchFamily="34" charset="0"/>
                  <a:cs typeface="Microsoft New Tai Lue" pitchFamily="34" charset="0"/>
                </a:rPr>
                <a:t>		…</a:t>
              </a:r>
              <a:r>
                <a:rPr lang="en-US" sz="1800" dirty="0">
                  <a:latin typeface="Microsoft New Tai Lue" pitchFamily="34" charset="0"/>
                  <a:cs typeface="Microsoft New Tai Lue" pitchFamily="34" charset="0"/>
                </a:rPr>
                <a:t>				</a:t>
              </a:r>
            </a:p>
          </p:txBody>
        </p:sp>
      </p:grp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F817982E-1F31-F14F-8F19-9F14D1B5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8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Syntax (3) : Operator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2648278"/>
            <a:ext cx="8183880" cy="30480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3. Operator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+, -, *, /, 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+=, ==, !=, &gt;, &lt;,…</a:t>
            </a:r>
            <a:endParaRPr lang="en-US" sz="24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742950" indent="-742950">
              <a:buAutoNum type="arabicPeriod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742950" indent="-742950">
              <a:buAutoNum type="arabicPeriod"/>
            </a:pPr>
            <a:endParaRPr lang="en-AU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F02747E-0E94-7245-B12B-1AD172D0B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09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225" y="2206889"/>
            <a:ext cx="7610476" cy="4315145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400" dirty="0"/>
              <a:t>Types of operator in PHP</a:t>
            </a:r>
            <a:endParaRPr lang="en-AU" sz="3400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● </a:t>
            </a:r>
            <a:r>
              <a:rPr lang="en-US" sz="2200" dirty="0"/>
              <a:t>assignment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/>
              <a:t>	● arithmetic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/>
              <a:t>	● comparison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/>
              <a:t>	● logical (bitwise)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/>
              <a:t>	● incrementing / decrementing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/>
              <a:t>	● conditional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/>
              <a:t>	● string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3EAE1B2-7087-1149-9C41-DF30FCFC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78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operator in PHP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02488" y="2165823"/>
            <a:ext cx="8183880" cy="4724400"/>
          </a:xfrm>
          <a:prstGeom prst="rect">
            <a:avLst/>
          </a:prstGeom>
        </p:spPr>
        <p:txBody>
          <a:bodyPr vert="horz" anchor="b">
            <a:normAutofit fontScale="92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comparison</a:t>
            </a:r>
          </a:p>
          <a:p>
            <a:pPr>
              <a:lnSpc>
                <a:spcPct val="150000"/>
              </a:lnSpc>
            </a:pPr>
            <a:r>
              <a:rPr lang="en-AU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</a:t>
            </a:r>
            <a:r>
              <a:rPr lang="en-AU" sz="2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- &lt;&gt; : not equal</a:t>
            </a:r>
          </a:p>
          <a:p>
            <a:pPr>
              <a:lnSpc>
                <a:spcPct val="150000"/>
              </a:lnSpc>
            </a:pPr>
            <a:r>
              <a:rPr lang="en-AU" sz="2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	- === : identical (same value and type)</a:t>
            </a:r>
          </a:p>
          <a:p>
            <a:pPr>
              <a:lnSpc>
                <a:spcPct val="150000"/>
              </a:lnSpc>
            </a:pPr>
            <a:r>
              <a:rPr lang="en-AU" sz="2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	- !== : not identical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logical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</a:t>
            </a:r>
            <a:r>
              <a:rPr lang="en-AU" sz="2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- and</a:t>
            </a:r>
          </a:p>
          <a:p>
            <a:pPr>
              <a:lnSpc>
                <a:spcPct val="150000"/>
              </a:lnSpc>
            </a:pPr>
            <a:r>
              <a:rPr lang="en-AU" sz="2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	- or</a:t>
            </a:r>
          </a:p>
          <a:p>
            <a:pPr>
              <a:lnSpc>
                <a:spcPct val="150000"/>
              </a:lnSpc>
            </a:pPr>
            <a:r>
              <a:rPr lang="en-AU" sz="2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	- </a:t>
            </a:r>
            <a:r>
              <a:rPr lang="en-AU" sz="22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xor</a:t>
            </a:r>
            <a:endParaRPr lang="en-AU" sz="22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string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</a:t>
            </a:r>
            <a:r>
              <a:rPr lang="en-AU" sz="2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- . : concatenate</a:t>
            </a:r>
          </a:p>
          <a:p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1" t="54035" r="51667" b="25965"/>
          <a:stretch/>
        </p:blipFill>
        <p:spPr bwMode="auto">
          <a:xfrm>
            <a:off x="4444559" y="3678315"/>
            <a:ext cx="40005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12"/>
          <p:cNvGraphicFramePr>
            <a:graphicFrameLocks noGrp="1"/>
          </p:cNvGraphicFramePr>
          <p:nvPr>
            <p:extLst/>
          </p:nvPr>
        </p:nvGraphicFramePr>
        <p:xfrm>
          <a:off x="4393073" y="3641243"/>
          <a:ext cx="4051986" cy="14848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51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487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3"/>
          <p:cNvSpPr/>
          <p:nvPr/>
        </p:nvSpPr>
        <p:spPr bwMode="auto">
          <a:xfrm>
            <a:off x="5599916" y="4439286"/>
            <a:ext cx="304800" cy="2667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직사각형 16"/>
          <p:cNvSpPr/>
          <p:nvPr/>
        </p:nvSpPr>
        <p:spPr bwMode="auto">
          <a:xfrm>
            <a:off x="4837916" y="3894558"/>
            <a:ext cx="1066800" cy="381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04716" y="5290872"/>
            <a:ext cx="1600200" cy="950555"/>
            <a:chOff x="5672010" y="4706439"/>
            <a:chExt cx="1600200" cy="950555"/>
          </a:xfrm>
        </p:grpSpPr>
        <p:sp>
          <p:nvSpPr>
            <p:cNvPr id="11" name="아래쪽 화살표 4"/>
            <p:cNvSpPr/>
            <p:nvPr/>
          </p:nvSpPr>
          <p:spPr bwMode="auto">
            <a:xfrm>
              <a:off x="5994831" y="4706439"/>
              <a:ext cx="323850" cy="304800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72010" y="5195329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+mn-lt"/>
                </a:rPr>
                <a:t>equal</a:t>
              </a:r>
            </a:p>
          </p:txBody>
        </p:sp>
      </p:grp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CE6241F6-C142-8042-B7C6-AE9073CD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9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Syntax (4) :Control Structure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2381947"/>
            <a:ext cx="8183880" cy="35052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4. Control Structure</a:t>
            </a:r>
          </a:p>
          <a:p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</a:t>
            </a:r>
            <a:r>
              <a:rPr 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for($</a:t>
            </a:r>
            <a:r>
              <a:rPr lang="en-US" sz="2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i</a:t>
            </a:r>
            <a:r>
              <a:rPr 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=1;$</a:t>
            </a:r>
            <a:r>
              <a:rPr lang="en-US" sz="2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i</a:t>
            </a:r>
            <a:r>
              <a:rPr 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&lt;n;$</a:t>
            </a:r>
            <a:r>
              <a:rPr lang="en-US" sz="2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i</a:t>
            </a:r>
            <a:r>
              <a:rPr 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++){  }</a:t>
            </a:r>
          </a:p>
          <a:p>
            <a:endParaRPr lang="en-US" sz="12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r>
              <a:rPr 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while($</a:t>
            </a:r>
            <a:r>
              <a:rPr lang="en-US" sz="2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i</a:t>
            </a:r>
            <a:r>
              <a:rPr 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&lt;n){  }</a:t>
            </a:r>
          </a:p>
          <a:p>
            <a:endParaRPr lang="en-US" sz="14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r>
              <a:rPr 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if(a==b){  }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	</a:t>
            </a:r>
            <a:r>
              <a:rPr lang="en-US" sz="1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●</a:t>
            </a:r>
            <a:br>
              <a:rPr lang="en-US" sz="1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</a:br>
            <a:r>
              <a:rPr lang="en-US" sz="1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	</a:t>
            </a:r>
            <a:r>
              <a:rPr 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●</a:t>
            </a:r>
            <a:br>
              <a:rPr 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●</a:t>
            </a:r>
            <a:endParaRPr lang="en-US" sz="10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742950" indent="-742950">
              <a:buAutoNum type="arabicPeriod"/>
            </a:pPr>
            <a:endParaRPr lang="en-AU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38078" y="1282030"/>
            <a:ext cx="181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CCFFCC"/>
                </a:solidFill>
              </a:rPr>
              <a:t>Control Structure</a:t>
            </a:r>
            <a:endParaRPr lang="en-US" dirty="0">
              <a:solidFill>
                <a:srgbClr val="CCFFCC"/>
              </a:solidFill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AD93F40-E93C-9544-8920-2673AD030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50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69" y="927098"/>
            <a:ext cx="7265695" cy="709865"/>
          </a:xfrm>
        </p:spPr>
        <p:txBody>
          <a:bodyPr/>
          <a:lstStyle/>
          <a:p>
            <a:r>
              <a:rPr lang="en-US" dirty="0"/>
              <a:t>Review: Client-side vs Server-side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505" y="2035415"/>
            <a:ext cx="6345260" cy="412715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Client-side : </a:t>
            </a:r>
            <a:r>
              <a:rPr lang="en-US" sz="2000" b="1" dirty="0"/>
              <a:t>script is executed by the web browse</a:t>
            </a:r>
            <a:r>
              <a:rPr lang="en-US" sz="2000" dirty="0"/>
              <a:t>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971791" y="2475769"/>
            <a:ext cx="963816" cy="1477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971791" y="5010186"/>
            <a:ext cx="963816" cy="14778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7544" y="2483448"/>
            <a:ext cx="7867758" cy="188048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7544" y="4869160"/>
            <a:ext cx="7867758" cy="188048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68712" y="2586639"/>
            <a:ext cx="1371599" cy="136698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556609" y="3103127"/>
            <a:ext cx="39586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57923" y="5035046"/>
            <a:ext cx="1371599" cy="1366981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556609" y="3805163"/>
            <a:ext cx="39586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545820" y="5505054"/>
            <a:ext cx="39586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545820" y="6207090"/>
            <a:ext cx="39586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996699" y="3905819"/>
            <a:ext cx="125842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AU" altLang="ko-KR" sz="1100" b="1" dirty="0">
                <a:latin typeface="Arial" charset="0"/>
                <a:ea typeface="굴림" charset="-127"/>
              </a:rPr>
              <a:t>Client computer</a:t>
            </a:r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7157095" y="3953620"/>
            <a:ext cx="62390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AU" altLang="ko-KR" sz="1100" b="1" dirty="0">
                <a:latin typeface="Arial" charset="0"/>
                <a:ea typeface="굴림" charset="-127"/>
              </a:rPr>
              <a:t>Server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2934578" y="2793006"/>
            <a:ext cx="283368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AU" altLang="ko-KR" sz="1100" b="1" dirty="0">
                <a:latin typeface="Arial" charset="0"/>
                <a:ea typeface="굴림" charset="-127"/>
              </a:rPr>
              <a:t>Request for the content of the webpage</a:t>
            </a:r>
          </a:p>
        </p:txBody>
      </p: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3076189" y="5236804"/>
            <a:ext cx="283368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AU" altLang="ko-KR" sz="1100" b="1" dirty="0">
                <a:latin typeface="Arial" charset="0"/>
                <a:ea typeface="굴림" charset="-127"/>
              </a:rPr>
              <a:t>Request for the content of the webpage</a:t>
            </a:r>
          </a:p>
        </p:txBody>
      </p:sp>
      <p:sp>
        <p:nvSpPr>
          <p:cNvPr id="27" name="Text Box 22"/>
          <p:cNvSpPr txBox="1">
            <a:spLocks noChangeArrowheads="1"/>
          </p:cNvSpPr>
          <p:nvPr/>
        </p:nvSpPr>
        <p:spPr bwMode="auto">
          <a:xfrm>
            <a:off x="7185800" y="6402027"/>
            <a:ext cx="62390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AU" altLang="ko-KR" sz="1100" b="1" dirty="0">
                <a:latin typeface="Arial" charset="0"/>
                <a:ea typeface="굴림" charset="-127"/>
              </a:rPr>
              <a:t>Server</a:t>
            </a:r>
          </a:p>
        </p:txBody>
      </p:sp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996699" y="6382092"/>
            <a:ext cx="125842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AU" altLang="ko-KR" sz="1100" b="1" dirty="0">
                <a:latin typeface="Arial" charset="0"/>
                <a:ea typeface="굴림" charset="-127"/>
              </a:rPr>
              <a:t>Client computer</a:t>
            </a:r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4028511" y="3543553"/>
            <a:ext cx="9290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AU" altLang="ko-KR" sz="1100" b="1" dirty="0">
                <a:latin typeface="Arial" charset="0"/>
                <a:ea typeface="굴림" charset="-127"/>
              </a:rPr>
              <a:t>File Output</a:t>
            </a:r>
          </a:p>
        </p:txBody>
      </p:sp>
      <p:sp>
        <p:nvSpPr>
          <p:cNvPr id="31" name="Text Box 22"/>
          <p:cNvSpPr txBox="1">
            <a:spLocks noChangeArrowheads="1"/>
          </p:cNvSpPr>
          <p:nvPr/>
        </p:nvSpPr>
        <p:spPr bwMode="auto">
          <a:xfrm>
            <a:off x="4028511" y="5945480"/>
            <a:ext cx="92904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AU" altLang="ko-KR" sz="1100" b="1" dirty="0">
                <a:latin typeface="Arial" charset="0"/>
                <a:ea typeface="굴림" charset="-127"/>
              </a:rPr>
              <a:t>File Output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23" y="2778485"/>
            <a:ext cx="750758" cy="64928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23" y="5236804"/>
            <a:ext cx="750758" cy="64928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812125" y="5498414"/>
            <a:ext cx="1319540" cy="66490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Script Executed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8736" y="3130262"/>
            <a:ext cx="1570786" cy="59501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Script Executed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3A38F65-C0C6-F543-9600-F004B5C94DF2}"/>
              </a:ext>
            </a:extLst>
          </p:cNvPr>
          <p:cNvSpPr txBox="1">
            <a:spLocks/>
          </p:cNvSpPr>
          <p:nvPr/>
        </p:nvSpPr>
        <p:spPr>
          <a:xfrm>
            <a:off x="467544" y="4530773"/>
            <a:ext cx="8342106" cy="325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200" b="1" dirty="0"/>
              <a:t>Server-side: script is executed by the server before being shown to the client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D8B39161-9002-7F49-8E5C-A58ED158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8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structure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57299" y="1897773"/>
            <a:ext cx="7210743" cy="472440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Decision control structures</a:t>
            </a:r>
          </a:p>
          <a:p>
            <a:pPr>
              <a:lnSpc>
                <a:spcPct val="150000"/>
              </a:lnSpc>
            </a:pPr>
            <a:r>
              <a:rPr lang="en-A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</a:t>
            </a:r>
            <a:r>
              <a:rPr lang="en-AU" sz="2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- If / else / else-if statement</a:t>
            </a:r>
          </a:p>
          <a:p>
            <a:pPr>
              <a:lnSpc>
                <a:spcPct val="150000"/>
              </a:lnSpc>
            </a:pPr>
            <a:r>
              <a:rPr lang="en-AU" sz="2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	- switch statement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Repetition control structures</a:t>
            </a:r>
          </a:p>
          <a:p>
            <a:pPr>
              <a:lnSpc>
                <a:spcPct val="150000"/>
              </a:lnSpc>
            </a:pPr>
            <a:r>
              <a:rPr lang="en-A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</a:t>
            </a:r>
            <a:r>
              <a:rPr lang="en-AU" sz="2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- while / do-while statement</a:t>
            </a:r>
          </a:p>
          <a:p>
            <a:pPr>
              <a:lnSpc>
                <a:spcPct val="150000"/>
              </a:lnSpc>
            </a:pPr>
            <a:r>
              <a:rPr lang="en-AU" sz="2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	- for / </a:t>
            </a:r>
            <a:r>
              <a:rPr lang="en-AU" sz="26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foreach</a:t>
            </a:r>
            <a:r>
              <a:rPr lang="en-AU" sz="2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statement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Branching statements</a:t>
            </a:r>
          </a:p>
          <a:p>
            <a:pPr>
              <a:lnSpc>
                <a:spcPct val="150000"/>
              </a:lnSpc>
            </a:pPr>
            <a:r>
              <a:rPr lang="en-A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</a:t>
            </a:r>
            <a:r>
              <a:rPr lang="en-AU" sz="2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- break</a:t>
            </a:r>
          </a:p>
          <a:p>
            <a:pPr>
              <a:lnSpc>
                <a:spcPct val="150000"/>
              </a:lnSpc>
            </a:pPr>
            <a:r>
              <a:rPr lang="en-AU" sz="2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	- continue</a:t>
            </a:r>
          </a:p>
          <a:p>
            <a:pPr>
              <a:lnSpc>
                <a:spcPct val="150000"/>
              </a:lnSpc>
            </a:pPr>
            <a:r>
              <a:rPr lang="en-AU" sz="2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	- return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B14A3E3-62CA-8644-81B3-23B617AED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029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75264" y="4603621"/>
            <a:ext cx="4944536" cy="2188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/>
          <p:cNvSpPr/>
          <p:nvPr/>
        </p:nvSpPr>
        <p:spPr>
          <a:xfrm>
            <a:off x="1066799" y="2429527"/>
            <a:ext cx="4724400" cy="1617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74370" y="1608866"/>
            <a:ext cx="8183880" cy="47244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if / else / else-if Statement</a:t>
            </a:r>
          </a:p>
          <a:p>
            <a:pPr>
              <a:lnSpc>
                <a:spcPct val="150000"/>
              </a:lnSpc>
            </a:pPr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switch statement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 t="50000" r="42187" b="27895"/>
          <a:stretch/>
        </p:blipFill>
        <p:spPr bwMode="auto">
          <a:xfrm>
            <a:off x="1159932" y="2503193"/>
            <a:ext cx="4555068" cy="1467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9" t="45263" r="39687" b="22632"/>
          <a:stretch/>
        </p:blipFill>
        <p:spPr bwMode="auto">
          <a:xfrm>
            <a:off x="1159932" y="4660773"/>
            <a:ext cx="4783667" cy="2104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control structure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69FD65D-A6AC-0C4E-A75B-8FF8590E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22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207361" y="5122428"/>
            <a:ext cx="3508018" cy="1048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5029200" y="2608851"/>
            <a:ext cx="2438400" cy="1228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65970" y="1636963"/>
            <a:ext cx="8183880" cy="47244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while / do-while statement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for /</a:t>
            </a:r>
            <a:r>
              <a:rPr lang="en-AU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foreach</a:t>
            </a:r>
            <a:r>
              <a:rPr lang="en-A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statement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69825" r="64583" b="15088"/>
          <a:stretch/>
        </p:blipFill>
        <p:spPr bwMode="auto">
          <a:xfrm>
            <a:off x="5105400" y="2664752"/>
            <a:ext cx="22860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t="51403" r="57083" b="37369"/>
          <a:stretch/>
        </p:blipFill>
        <p:spPr bwMode="auto">
          <a:xfrm>
            <a:off x="5293086" y="5209232"/>
            <a:ext cx="3346093" cy="89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400179" y="5122429"/>
            <a:ext cx="3581399" cy="1048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8" t="34855" r="54270" b="53158"/>
          <a:stretch/>
        </p:blipFill>
        <p:spPr bwMode="auto">
          <a:xfrm>
            <a:off x="1491823" y="5209232"/>
            <a:ext cx="3390900" cy="867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253694" y="2641946"/>
            <a:ext cx="2311400" cy="1207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53684" r="65417" b="31404"/>
          <a:stretch/>
        </p:blipFill>
        <p:spPr bwMode="auto">
          <a:xfrm>
            <a:off x="1317194" y="2704197"/>
            <a:ext cx="21844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control structure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5873E66-4B50-3149-A1EA-0D6EAD06C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09600" y="1828800"/>
            <a:ext cx="8183880" cy="38862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5. Function</a:t>
            </a:r>
          </a:p>
          <a:p>
            <a:pPr>
              <a:lnSpc>
                <a:spcPct val="160000"/>
              </a:lnSpc>
            </a:pP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</a:t>
            </a:r>
            <a:r>
              <a: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function  Hello ($greetings) {</a:t>
            </a:r>
          </a:p>
          <a:p>
            <a:r>
              <a: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		</a:t>
            </a:r>
            <a:r>
              <a:rPr lang="en-US" sz="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●</a:t>
            </a:r>
            <a:br>
              <a:rPr lang="en-US" sz="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	●</a:t>
            </a:r>
            <a:br>
              <a:rPr lang="en-US" sz="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	●</a:t>
            </a:r>
          </a:p>
          <a:p>
            <a:r>
              <a: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}</a:t>
            </a:r>
          </a:p>
          <a:p>
            <a:pPr marL="742950" indent="-742950">
              <a:buAutoNum type="arabicPeriod"/>
            </a:pPr>
            <a:endParaRPr lang="en-AU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Syntax (5) : Function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ABCE202-7266-2345-8016-874208E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63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100837" y="5200744"/>
            <a:ext cx="2895600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84163" y="1598222"/>
            <a:ext cx="8183880" cy="5040528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PHP function</a:t>
            </a:r>
          </a:p>
          <a:p>
            <a:pPr>
              <a:lnSpc>
                <a:spcPct val="150000"/>
              </a:lnSpc>
            </a:pPr>
            <a:r>
              <a:rPr lang="en-AU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     - supports both </a:t>
            </a:r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built-in</a:t>
            </a:r>
            <a:r>
              <a:rPr lang="en-AU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and </a:t>
            </a:r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user-defined</a:t>
            </a:r>
            <a:r>
              <a:rPr lang="en-AU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functions</a:t>
            </a:r>
          </a:p>
          <a:p>
            <a:pPr>
              <a:lnSpc>
                <a:spcPct val="150000"/>
              </a:lnSpc>
            </a:pPr>
            <a:r>
              <a: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     - types of parameter passing</a:t>
            </a:r>
          </a:p>
          <a:p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	</a:t>
            </a:r>
            <a:r>
              <a:rPr 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pass by value, pass by reference</a:t>
            </a:r>
          </a:p>
          <a:p>
            <a:pPr>
              <a:lnSpc>
                <a:spcPct val="150000"/>
              </a:lnSpc>
            </a:pPr>
            <a:r>
              <a: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    - multi-value returning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	any variable type</a:t>
            </a:r>
          </a:p>
          <a:p>
            <a:pPr>
              <a:lnSpc>
                <a:spcPct val="150000"/>
              </a:lnSpc>
            </a:pPr>
            <a:r>
              <a: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    - </a:t>
            </a:r>
            <a:r>
              <a:rPr lang="en-US" sz="2000" b="0" dirty="0">
                <a:solidFill>
                  <a:srgbClr val="FF0000"/>
                </a:solidFill>
                <a:effectLst/>
                <a:latin typeface="+mn-lt"/>
              </a:rPr>
              <a:t>case-insensitive</a:t>
            </a:r>
            <a:r>
              <a: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for function name</a:t>
            </a:r>
          </a:p>
          <a:p>
            <a:pPr>
              <a:lnSpc>
                <a:spcPct val="150000"/>
              </a:lnSpc>
            </a:pPr>
            <a:r>
              <a:rPr lang="en-AU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    - supports </a:t>
            </a:r>
            <a:r>
              <a:rPr lang="en-US" sz="2000" b="0" dirty="0">
                <a:solidFill>
                  <a:srgbClr val="FF0000"/>
                </a:solidFill>
                <a:effectLst/>
                <a:latin typeface="+mn-lt"/>
              </a:rPr>
              <a:t>recursive</a:t>
            </a:r>
            <a:r>
              <a: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calls</a:t>
            </a:r>
            <a:endParaRPr lang="en-AU" sz="20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</a:endParaRPr>
          </a:p>
          <a:p>
            <a:pPr>
              <a:lnSpc>
                <a:spcPct val="150000"/>
              </a:lnSpc>
            </a:pPr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1" t="64561" r="60625" b="31053"/>
          <a:stretch/>
        </p:blipFill>
        <p:spPr bwMode="auto">
          <a:xfrm>
            <a:off x="1246887" y="5238844"/>
            <a:ext cx="26035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5545" y="1452297"/>
            <a:ext cx="100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Function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FEA5B70-BD81-514E-870A-A420F4F7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84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62E08-39BF-1D47-8394-14152CB72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82" y="2523924"/>
            <a:ext cx="6345260" cy="3530600"/>
          </a:xfrm>
        </p:spPr>
        <p:txBody>
          <a:bodyPr/>
          <a:lstStyle/>
          <a:p>
            <a:r>
              <a:rPr lang="en-US" dirty="0"/>
              <a:t>Function Definition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Function Call </a:t>
            </a:r>
          </a:p>
          <a:p>
            <a:r>
              <a:rPr lang="en-US" dirty="0"/>
              <a:t>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0FD7AA-E677-A846-A933-1560815F692A}"/>
              </a:ext>
            </a:extLst>
          </p:cNvPr>
          <p:cNvSpPr/>
          <p:nvPr/>
        </p:nvSpPr>
        <p:spPr>
          <a:xfrm>
            <a:off x="1321400" y="2884524"/>
            <a:ext cx="45720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DB851A5-B304-E44B-AB6E-397DDFF3B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59459" r="45729" b="28786"/>
          <a:stretch/>
        </p:blipFill>
        <p:spPr bwMode="auto">
          <a:xfrm>
            <a:off x="1365850" y="2954374"/>
            <a:ext cx="448310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B44541-E996-3845-9D2C-173F2E588F86}"/>
              </a:ext>
            </a:extLst>
          </p:cNvPr>
          <p:cNvSpPr/>
          <p:nvPr/>
        </p:nvSpPr>
        <p:spPr>
          <a:xfrm>
            <a:off x="1321400" y="4998358"/>
            <a:ext cx="3197226" cy="85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769054F-9DD7-1445-BFB7-4A6FDF28E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1" t="67544" r="59479" b="22631"/>
          <a:stretch/>
        </p:blipFill>
        <p:spPr bwMode="auto">
          <a:xfrm>
            <a:off x="1396013" y="5069370"/>
            <a:ext cx="3048000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C6DF65-23F8-0B43-8E42-F737B277C80E}"/>
              </a:ext>
            </a:extLst>
          </p:cNvPr>
          <p:cNvSpPr/>
          <p:nvPr/>
        </p:nvSpPr>
        <p:spPr>
          <a:xfrm>
            <a:off x="3403695" y="4078065"/>
            <a:ext cx="3425826" cy="459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378E1A8-D0E7-5046-8110-A5B082005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4" t="55789" r="55000" b="39299"/>
          <a:stretch/>
        </p:blipFill>
        <p:spPr bwMode="auto">
          <a:xfrm>
            <a:off x="3485866" y="4130237"/>
            <a:ext cx="3288958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8A0A0AE-735F-2444-AF3B-3BB1C2AD939F}"/>
              </a:ext>
            </a:extLst>
          </p:cNvPr>
          <p:cNvSpPr/>
          <p:nvPr/>
        </p:nvSpPr>
        <p:spPr>
          <a:xfrm>
            <a:off x="5184078" y="5375833"/>
            <a:ext cx="1645443" cy="475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C570B61A-DFF9-2743-9903-193BD086F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3" t="81053" r="72604" b="14561"/>
          <a:stretch/>
        </p:blipFill>
        <p:spPr bwMode="auto">
          <a:xfrm>
            <a:off x="5270200" y="5454955"/>
            <a:ext cx="14732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3B4DCD48-F9B9-1044-856D-83CA7FC2A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3F221-8F14-FB48-A35F-E4FB32F7156C}"/>
              </a:ext>
            </a:extLst>
          </p:cNvPr>
          <p:cNvSpPr txBox="1"/>
          <p:nvPr/>
        </p:nvSpPr>
        <p:spPr>
          <a:xfrm>
            <a:off x="7309652" y="1282030"/>
            <a:ext cx="100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Function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10C058D8-C88C-B14E-A553-6A604642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75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403860" y="1797226"/>
            <a:ext cx="8183880" cy="5040528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284163" y="1760305"/>
            <a:ext cx="8183880" cy="5040528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Pass by value</a:t>
            </a: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Pass by reference</a:t>
            </a: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graphicFrame>
        <p:nvGraphicFramePr>
          <p:cNvPr id="37" name="표 22"/>
          <p:cNvGraphicFramePr>
            <a:graphicFrameLocks noGrp="1"/>
          </p:cNvGraphicFramePr>
          <p:nvPr>
            <p:extLst/>
          </p:nvPr>
        </p:nvGraphicFramePr>
        <p:xfrm>
          <a:off x="869749" y="2477131"/>
          <a:ext cx="3505200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682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function greeting( 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$name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) {</a:t>
                      </a:r>
                    </a:p>
                    <a:p>
                      <a:pPr latinLnBrk="1"/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echo "Hello, $name!";</a:t>
                      </a:r>
                    </a:p>
                    <a:p>
                      <a:pPr latinLnBrk="1"/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$name = "done";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}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" name="표 23"/>
          <p:cNvGraphicFramePr>
            <a:graphicFrameLocks noGrp="1"/>
          </p:cNvGraphicFramePr>
          <p:nvPr>
            <p:extLst/>
          </p:nvPr>
        </p:nvGraphicFramePr>
        <p:xfrm>
          <a:off x="867691" y="4565011"/>
          <a:ext cx="3505200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682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function greeting( 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&amp;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$name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) {</a:t>
                      </a:r>
                    </a:p>
                    <a:p>
                      <a:pPr latinLnBrk="1"/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echo "Hello, $name!";</a:t>
                      </a:r>
                    </a:p>
                    <a:p>
                      <a:pPr latinLnBrk="1"/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$name = "done";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}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1" t="72982" r="63021" b="16667"/>
          <a:stretch/>
        </p:blipFill>
        <p:spPr bwMode="auto">
          <a:xfrm>
            <a:off x="5744491" y="3772531"/>
            <a:ext cx="23114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0" name="표 24"/>
          <p:cNvGraphicFramePr>
            <a:graphicFrameLocks noGrp="1"/>
          </p:cNvGraphicFramePr>
          <p:nvPr>
            <p:extLst/>
          </p:nvPr>
        </p:nvGraphicFramePr>
        <p:xfrm>
          <a:off x="5592091" y="3696331"/>
          <a:ext cx="2714368" cy="8682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14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682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오른쪽 화살표 7"/>
          <p:cNvSpPr/>
          <p:nvPr/>
        </p:nvSpPr>
        <p:spPr bwMode="auto">
          <a:xfrm rot="1474030">
            <a:off x="4702280" y="3358252"/>
            <a:ext cx="6096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4" name="오른쪽 화살표 27"/>
          <p:cNvSpPr/>
          <p:nvPr/>
        </p:nvSpPr>
        <p:spPr bwMode="auto">
          <a:xfrm rot="19703024">
            <a:off x="4702279" y="4589842"/>
            <a:ext cx="6096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5" name="오른쪽 화살표 28"/>
          <p:cNvSpPr/>
          <p:nvPr/>
        </p:nvSpPr>
        <p:spPr bwMode="auto">
          <a:xfrm rot="16200000">
            <a:off x="6647875" y="3240815"/>
            <a:ext cx="403032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6" name="오른쪽 화살표 29"/>
          <p:cNvSpPr/>
          <p:nvPr/>
        </p:nvSpPr>
        <p:spPr bwMode="auto">
          <a:xfrm rot="5400000">
            <a:off x="6647875" y="4650515"/>
            <a:ext cx="403032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44491" y="2477131"/>
            <a:ext cx="2133600" cy="646331"/>
          </a:xfrm>
          <a:prstGeom prst="rect">
            <a:avLst/>
          </a:prstGeom>
          <a:noFill/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Hello, Fred!</a:t>
            </a:r>
          </a:p>
          <a:p>
            <a:r>
              <a:rPr lang="en-US" sz="1800" dirty="0">
                <a:latin typeface="+mn-lt"/>
              </a:rPr>
              <a:t>Message: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Fred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44491" y="5220331"/>
            <a:ext cx="2133600" cy="646331"/>
          </a:xfrm>
          <a:prstGeom prst="rect">
            <a:avLst/>
          </a:prstGeom>
          <a:noFill/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Hello, Fred!</a:t>
            </a:r>
          </a:p>
          <a:p>
            <a:r>
              <a:rPr lang="en-US" sz="1800" dirty="0">
                <a:latin typeface="+mn-lt"/>
              </a:rPr>
              <a:t>Message: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done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by value/reference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65545" y="1432060"/>
            <a:ext cx="100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Function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DEA0A3FA-EA22-0C40-B5FE-D181FFA6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3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6" grpId="0" animBg="1"/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D20E-E79B-1F43-BFE2-F893DEA3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output?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0D1CD-2FFB-F848-9FF3-3EDD97D46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E5441-6AEC-6D45-B8BD-AFD0ED54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96" y="2159000"/>
            <a:ext cx="6070600" cy="4191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D8A5A00-99AB-9F4A-AF57-1BD6313CD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6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A3C03-61AF-8243-81CB-97F11D2B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05B90D-02A5-454B-88AD-AF6C39625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3073" y="2489200"/>
            <a:ext cx="5267879" cy="35306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4A1E71E-7CBA-B042-AE4B-2461BABEC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1812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609600" y="1041819"/>
            <a:ext cx="8183880" cy="5040528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195554" y="1959676"/>
            <a:ext cx="8336280" cy="5320036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Variables are normally only visible inside the scope in which they are defined.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   </a:t>
            </a:r>
            <a:r>
              <a: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	global variables are </a:t>
            </a:r>
            <a:r>
              <a:rPr lang="en-US" sz="2000" b="0" dirty="0">
                <a:solidFill>
                  <a:srgbClr val="FF0000"/>
                </a:solidFill>
                <a:effectLst/>
                <a:latin typeface="+mn-lt"/>
              </a:rPr>
              <a:t>not visible</a:t>
            </a:r>
            <a:r>
              <a: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inside functions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To access a global variable inside a function, it must be “imported”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Superglobal</a:t>
            </a:r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variables are </a:t>
            </a:r>
            <a:r>
              <a:rPr lang="en-US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autoglobal</a:t>
            </a:r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variables.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graphicFrame>
        <p:nvGraphicFramePr>
          <p:cNvPr id="18" name="표 14"/>
          <p:cNvGraphicFramePr>
            <a:graphicFrameLocks noGrp="1"/>
          </p:cNvGraphicFramePr>
          <p:nvPr>
            <p:extLst/>
          </p:nvPr>
        </p:nvGraphicFramePr>
        <p:xfrm>
          <a:off x="921552" y="4857047"/>
          <a:ext cx="2971800" cy="1737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$a = 45; </a:t>
                      </a:r>
                    </a:p>
                    <a:p>
                      <a:pPr latinLnBrk="1"/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function </a:t>
                      </a:r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</a:rPr>
                        <a:t>someFunc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() {</a:t>
                      </a:r>
                    </a:p>
                    <a:p>
                      <a:pPr latinLnBrk="1"/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global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$a;</a:t>
                      </a:r>
                    </a:p>
                    <a:p>
                      <a:pPr latinLnBrk="1"/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print $a;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5"/>
          <p:cNvGraphicFramePr>
            <a:graphicFrameLocks noGrp="1"/>
          </p:cNvGraphicFramePr>
          <p:nvPr>
            <p:extLst/>
          </p:nvPr>
        </p:nvGraphicFramePr>
        <p:xfrm>
          <a:off x="4701540" y="5004638"/>
          <a:ext cx="2971800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$a = 45; </a:t>
                      </a:r>
                    </a:p>
                    <a:p>
                      <a:pPr latinLnBrk="1"/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function </a:t>
                      </a:r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</a:rPr>
                        <a:t>someFunc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() {</a:t>
                      </a:r>
                    </a:p>
                    <a:p>
                      <a:pPr latinLnBrk="1"/>
                      <a:r>
                        <a:rPr lang="en-US" altLang="ko-KR" baseline="0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print 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$GLOBALS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[‘a’];;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9762" y="878155"/>
            <a:ext cx="6227180" cy="914400"/>
          </a:xfrm>
        </p:spPr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98962" y="1281718"/>
            <a:ext cx="100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Function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8731A7B-BE5A-3442-A18E-B41B9F46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06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Dynamic Web Page with 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It is generated by a web application (scripting languages)</a:t>
            </a:r>
          </a:p>
          <a:p>
            <a:pPr lvl="1"/>
            <a:r>
              <a:rPr lang="en-US" altLang="ko-KR" dirty="0"/>
              <a:t>can customize the response on the server to offer personalization</a:t>
            </a:r>
          </a:p>
          <a:p>
            <a:r>
              <a:rPr lang="en-US" altLang="ko-KR" dirty="0"/>
              <a:t>Contents can be changed in response to different contexts or conditions</a:t>
            </a:r>
          </a:p>
          <a:p>
            <a:r>
              <a:rPr lang="en-US" altLang="ko-KR" dirty="0"/>
              <a:t>Client-side scripting</a:t>
            </a:r>
            <a:endParaRPr lang="ko-KR" altLang="en-US" dirty="0"/>
          </a:p>
          <a:p>
            <a:pPr marL="460375" lvl="1" indent="0">
              <a:buNone/>
            </a:pPr>
            <a:r>
              <a:rPr lang="en-US" dirty="0"/>
              <a:t> - Possible condition for displaying the content</a:t>
            </a:r>
          </a:p>
          <a:p>
            <a:pPr marL="1149350" lvl="2" indent="-342900"/>
            <a:r>
              <a:rPr lang="en-US" dirty="0"/>
              <a:t>the type of user interaction (i.e. mouse or keyboard action)</a:t>
            </a:r>
          </a:p>
          <a:p>
            <a:pPr marL="457200"/>
            <a:r>
              <a:rPr lang="en-US" dirty="0"/>
              <a:t>Server-side scripting</a:t>
            </a:r>
          </a:p>
          <a:p>
            <a:pPr marL="460375" lvl="1" indent="0">
              <a:buNone/>
            </a:pPr>
            <a:r>
              <a:rPr lang="en-US" dirty="0"/>
              <a:t> - Possible condition for displaying the content</a:t>
            </a:r>
          </a:p>
          <a:p>
            <a:pPr marL="1149350" lvl="2" indent="-342900"/>
            <a:r>
              <a:rPr lang="en-US" dirty="0"/>
              <a:t>The time of day</a:t>
            </a:r>
          </a:p>
          <a:p>
            <a:pPr marL="1149350" lvl="2" indent="-342900"/>
            <a:r>
              <a:rPr lang="en-US" dirty="0"/>
              <a:t>The type of submitted value (i.e. login or any submission forms)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D1866-84E5-884D-A6C7-4D727FE18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307305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6986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609600" y="1041819"/>
            <a:ext cx="8183880" cy="5040528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329019" y="2000925"/>
            <a:ext cx="8686800" cy="4872076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571500" indent="-571500">
              <a:buFont typeface="Arial" pitchFamily="34" charset="0"/>
              <a:buChar char="•"/>
            </a:pPr>
            <a:r>
              <a:rPr lang="en-AU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Normally, variables created in a function are destroyed after the execution.</a:t>
            </a:r>
            <a:br>
              <a:rPr lang="en-AU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</a:br>
            <a:endParaRPr lang="en-AU" sz="24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Static variables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    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- are </a:t>
            </a:r>
            <a:r>
              <a:rPr lang="en-US" sz="2400" b="0" dirty="0">
                <a:solidFill>
                  <a:srgbClr val="FF0000"/>
                </a:solidFill>
                <a:effectLst/>
                <a:latin typeface="+mn-lt"/>
              </a:rPr>
              <a:t>not deleted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when a function terminates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	</a:t>
            </a:r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- </a:t>
            </a:r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they are </a:t>
            </a:r>
            <a:r>
              <a:rPr lang="en-US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initialised</a:t>
            </a:r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 on the first call to the function</a:t>
            </a:r>
          </a:p>
          <a:p>
            <a:pPr>
              <a:lnSpc>
                <a:spcPct val="150000"/>
              </a:lnSpc>
            </a:pPr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	</a:t>
            </a:r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- </a:t>
            </a:r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they retain their previous value on a subsequent call</a:t>
            </a:r>
          </a:p>
          <a:p>
            <a:pPr>
              <a:lnSpc>
                <a:spcPct val="150000"/>
              </a:lnSpc>
            </a:pPr>
            <a:endParaRPr lang="en-US" sz="16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AU" sz="12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graphicFrame>
        <p:nvGraphicFramePr>
          <p:cNvPr id="10" name="표 14"/>
          <p:cNvGraphicFramePr>
            <a:graphicFrameLocks noGrp="1"/>
          </p:cNvGraphicFramePr>
          <p:nvPr>
            <p:extLst/>
          </p:nvPr>
        </p:nvGraphicFramePr>
        <p:xfrm>
          <a:off x="2309749" y="4769038"/>
          <a:ext cx="3810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288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solidFill>
                            <a:sysClr val="windowText" lastClr="000000"/>
                          </a:solidFill>
                        </a:rPr>
                        <a:t>function </a:t>
                      </a:r>
                      <a:r>
                        <a:rPr lang="en-US" altLang="ko-KR" sz="2400" dirty="0" err="1">
                          <a:solidFill>
                            <a:sysClr val="windowText" lastClr="000000"/>
                          </a:solidFill>
                        </a:rPr>
                        <a:t>someFunc</a:t>
                      </a:r>
                      <a:r>
                        <a:rPr lang="en-US" altLang="ko-KR" sz="2400" dirty="0">
                          <a:solidFill>
                            <a:sysClr val="windowText" lastClr="000000"/>
                          </a:solidFill>
                        </a:rPr>
                        <a:t>() {</a:t>
                      </a:r>
                    </a:p>
                    <a:p>
                      <a:pPr latinLnBrk="1"/>
                      <a:r>
                        <a:rPr lang="en-US" altLang="ko-KR" sz="2400" baseline="0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en-US" altLang="ko-KR" sz="2400" baseline="0" dirty="0">
                          <a:solidFill>
                            <a:srgbClr val="FF0000"/>
                          </a:solidFill>
                        </a:rPr>
                        <a:t>static</a:t>
                      </a:r>
                      <a:r>
                        <a:rPr lang="en-US" altLang="ko-KR" sz="2400" baseline="0" dirty="0">
                          <a:solidFill>
                            <a:sysClr val="windowText" lastClr="000000"/>
                          </a:solidFill>
                        </a:rPr>
                        <a:t> $a = 0;</a:t>
                      </a:r>
                    </a:p>
                    <a:p>
                      <a:pPr latinLnBrk="1"/>
                      <a:r>
                        <a:rPr lang="en-US" altLang="ko-KR" sz="2400" baseline="0" dirty="0">
                          <a:solidFill>
                            <a:sysClr val="windowText" lastClr="000000"/>
                          </a:solidFill>
                        </a:rPr>
                        <a:t>   print $a;</a:t>
                      </a:r>
                    </a:p>
                    <a:p>
                      <a:pPr latinLnBrk="1"/>
                      <a:r>
                        <a:rPr lang="en-US" altLang="ko-KR" sz="2400" baseline="0" dirty="0">
                          <a:solidFill>
                            <a:sysClr val="windowText" lastClr="000000"/>
                          </a:solidFill>
                        </a:rPr>
                        <a:t>   $a++;</a:t>
                      </a:r>
                    </a:p>
                    <a:p>
                      <a:pPr latinLnBrk="1"/>
                      <a:r>
                        <a:rPr lang="en-US" altLang="ko-KR" sz="2400" dirty="0">
                          <a:solidFill>
                            <a:sysClr val="windowText" lastClr="000000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Variable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90223" y="1405781"/>
            <a:ext cx="100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Function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1755078-B023-3646-9C4D-6A65E5E2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06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4163" y="1546023"/>
            <a:ext cx="8183880" cy="50292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457200" indent="-457200">
              <a:buFont typeface="Arial" pitchFamily="34" charset="0"/>
              <a:buChar char="•"/>
            </a:pPr>
            <a:r>
              <a:rPr lang="en-A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built-in variables containing information from Web server, environment and user input</a:t>
            </a:r>
          </a:p>
          <a:p>
            <a:r>
              <a:rPr lang="en-A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</a:t>
            </a:r>
            <a:r>
              <a:rPr lang="en-AU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- </a:t>
            </a:r>
            <a:r>
              <a:rPr lang="en-AU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associative arrays</a:t>
            </a:r>
          </a:p>
          <a:p>
            <a:r>
              <a:rPr lang="en-AU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	- global variable</a:t>
            </a:r>
          </a:p>
          <a:p>
            <a:r>
              <a:rPr lang="en-AU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	- cannot be created by programmers</a:t>
            </a:r>
          </a:p>
          <a:p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A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Example</a:t>
            </a:r>
          </a:p>
          <a:p>
            <a:r>
              <a:rPr lang="en-A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</a:t>
            </a:r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- </a:t>
            </a:r>
            <a:r>
              <a:rPr lang="en-AU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$_SERVER</a:t>
            </a:r>
            <a:endParaRPr lang="en-AU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</a:endParaRPr>
          </a:p>
          <a:p>
            <a:r>
              <a:rPr lang="en-AU" sz="2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	     </a:t>
            </a:r>
            <a:r>
              <a:rPr lang="en-AU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an array containing information such as headers, paths, and script 	        locations</a:t>
            </a:r>
            <a:endParaRPr lang="en-AU" sz="24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</a:endParaRPr>
          </a:p>
          <a:p>
            <a:r>
              <a:rPr lang="en-AU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	</a:t>
            </a:r>
            <a:r>
              <a:rPr lang="en-AU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- $_COOKIE </a:t>
            </a:r>
            <a:endParaRPr lang="en-AU" sz="2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</a:endParaRPr>
          </a:p>
          <a:p>
            <a:r>
              <a:rPr lang="en-AU" sz="2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	     </a:t>
            </a:r>
            <a:r>
              <a:rPr lang="en-AU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variables provided to script via HTTP cookies</a:t>
            </a:r>
          </a:p>
          <a:p>
            <a:r>
              <a:rPr 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					</a:t>
            </a:r>
            <a:endParaRPr lang="en-AU" sz="16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Super-global variable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44D84D2-9DD8-DD44-8BD9-6BF0065E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93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4163" y="1820144"/>
            <a:ext cx="8765540" cy="5029200"/>
          </a:xfrm>
          <a:prstGeom prst="rect">
            <a:avLst/>
          </a:prstGeom>
        </p:spPr>
        <p:txBody>
          <a:bodyPr vert="horz" anchor="b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457200" indent="-457200">
              <a:buFont typeface="Arial" pitchFamily="34" charset="0"/>
              <a:buChar char="•"/>
            </a:pPr>
            <a:r>
              <a:rPr lang="en-A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Example</a:t>
            </a:r>
          </a:p>
          <a:p>
            <a:r>
              <a:rPr lang="en-A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</a:t>
            </a:r>
            <a:r>
              <a:rPr lang="en-A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- </a:t>
            </a:r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$_ENV</a:t>
            </a:r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r>
              <a:rPr lang="en-A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 </a:t>
            </a:r>
            <a:r>
              <a:rPr lang="en-AU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variables provided to script as part of the server environment.</a:t>
            </a:r>
            <a:endParaRPr lang="en-AU" sz="28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</a:endParaRPr>
          </a:p>
          <a:p>
            <a:r>
              <a:rPr lang="en-AU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</a:t>
            </a:r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- $_GET</a:t>
            </a:r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</a:endParaRPr>
          </a:p>
          <a:p>
            <a:r>
              <a:rPr lang="en-AU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	 </a:t>
            </a:r>
            <a:r>
              <a:rPr lang="en-AU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variables provided to script via GET method.</a:t>
            </a:r>
            <a:endParaRPr lang="en-AU" sz="2800" b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r>
              <a:rPr lang="en-A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A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$_POST</a:t>
            </a:r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r>
              <a:rPr lang="en-AU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	 </a:t>
            </a:r>
            <a:r>
              <a:rPr lang="en-AU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variables provided to script via POST method.</a:t>
            </a:r>
            <a:endParaRPr lang="en-AU" sz="2800" b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r>
              <a:rPr lang="en-AU" sz="2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$_FILES </a:t>
            </a:r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r>
              <a:rPr lang="en-AU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	 </a:t>
            </a:r>
            <a:r>
              <a:rPr lang="en-AU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variables provided to script via file uploads.</a:t>
            </a:r>
            <a:endParaRPr lang="en-AU" sz="2800" b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r>
              <a:rPr lang="en-AU" sz="2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$_SESSION</a:t>
            </a:r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r>
              <a:rPr lang="en-AU" sz="2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	 </a:t>
            </a:r>
            <a:r>
              <a:rPr lang="en-AU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variables registered in a session.</a:t>
            </a:r>
          </a:p>
          <a:p>
            <a:endParaRPr lang="en-AU" sz="16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r>
              <a:rPr 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				</a:t>
            </a:r>
            <a:endParaRPr lang="en-AU" sz="16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Super-global variable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78DB985-F40F-1F46-8FD1-465AA56C5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961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84163" y="2008969"/>
            <a:ext cx="8262801" cy="46482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342900" indent="-342900"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PHP has lots of built-in functions. </a:t>
            </a:r>
          </a:p>
          <a:p>
            <a:pPr marL="800100" lvl="1" indent="-342900" algn="l"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Array Functions </a:t>
            </a:r>
            <a:br>
              <a: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</a:b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i.e. </a:t>
            </a:r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array(), </a:t>
            </a:r>
            <a:r>
              <a:rPr lang="en-US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array_merge</a:t>
            </a:r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(), </a:t>
            </a:r>
            <a:r>
              <a:rPr lang="en-US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array_values</a:t>
            </a:r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()...</a:t>
            </a:r>
            <a:endParaRPr lang="en-US" sz="20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800100" lvl="1" indent="-342900" algn="l"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String Functions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i.e. array(),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array_merge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array_values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()...</a:t>
            </a:r>
          </a:p>
          <a:p>
            <a:pPr marL="800100" lvl="1" indent="-342900" algn="l"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DB Connectivity Functions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i.e.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mysql_connect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mysql_query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mysql_num_rows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()...</a:t>
            </a:r>
          </a:p>
          <a:p>
            <a:pPr marL="800100" lvl="1" indent="-342900" algn="l"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Date and Time Functions</a:t>
            </a:r>
            <a:br>
              <a: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i.e. date(), time(),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mktime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checkdate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()...</a:t>
            </a:r>
          </a:p>
          <a:p>
            <a:pPr marL="800100" lvl="1" indent="-342900" algn="l"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File System Functions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i.e.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fopen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fread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fwrite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mkdir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()...</a:t>
            </a:r>
          </a:p>
          <a:p>
            <a:pPr marL="800100" lvl="1" indent="-342900" algn="l">
              <a:buClr>
                <a:schemeClr val="accent1"/>
              </a:buClr>
              <a:buFont typeface="Arial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More built-in functions are available in PHP. </a:t>
            </a:r>
          </a:p>
          <a:p>
            <a:pPr marL="342900" indent="-342900">
              <a:buClr>
                <a:schemeClr val="accent1"/>
              </a:buClr>
              <a:buFont typeface="Arial" pitchFamily="34" charset="0"/>
              <a:buChar char="•"/>
            </a:pPr>
            <a:endParaRPr lang="en-US" sz="24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426" y="1427338"/>
            <a:ext cx="100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Function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9EF5282-67CF-7648-9444-2F1C9B99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022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609600" y="1041819"/>
            <a:ext cx="8183880" cy="5040528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 : </a:t>
            </a:r>
            <a:r>
              <a:rPr lang="en-US" dirty="0" err="1"/>
              <a:t>php</a:t>
            </a:r>
            <a:r>
              <a:rPr lang="en-US" dirty="0"/>
              <a:t> manual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3CECC2C-CA91-0E46-A395-8417B6B9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54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1C2DFE-734B-F84E-B836-03049CDD5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4" y="2252687"/>
            <a:ext cx="4962907" cy="35764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38985-99EC-154B-A7DC-8CC84B0DB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571" y="2124288"/>
            <a:ext cx="5319253" cy="38332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408BF8-021A-9249-B877-47BFD7EBAF15}"/>
              </a:ext>
            </a:extLst>
          </p:cNvPr>
          <p:cNvSpPr txBox="1"/>
          <p:nvPr/>
        </p:nvSpPr>
        <p:spPr>
          <a:xfrm>
            <a:off x="231274" y="6357174"/>
            <a:ext cx="594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php.net</a:t>
            </a:r>
            <a:r>
              <a:rPr lang="en-US" dirty="0"/>
              <a:t>/manual/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language.functions.php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8C651-3ECF-8F42-9846-0620A60EBC10}"/>
              </a:ext>
            </a:extLst>
          </p:cNvPr>
          <p:cNvSpPr txBox="1"/>
          <p:nvPr/>
        </p:nvSpPr>
        <p:spPr>
          <a:xfrm>
            <a:off x="231274" y="5963896"/>
            <a:ext cx="4536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http://</a:t>
            </a:r>
            <a:r>
              <a:rPr lang="en-AU" dirty="0" err="1"/>
              <a:t>php.net</a:t>
            </a:r>
            <a:r>
              <a:rPr lang="en-AU" dirty="0"/>
              <a:t>/manual/</a:t>
            </a:r>
            <a:r>
              <a:rPr lang="en-AU" dirty="0" err="1"/>
              <a:t>en</a:t>
            </a:r>
            <a:r>
              <a:rPr lang="en-AU" dirty="0"/>
              <a:t>/</a:t>
            </a:r>
            <a:r>
              <a:rPr lang="en-AU" dirty="0" err="1"/>
              <a:t>tutorial.php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561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CC9FD-71F2-4F47-BD43-10F3E5E8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example, date();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71FBE-E37D-2545-A0B9-F9966A61B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399A1-4866-144C-B973-893AB198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54" y="2208520"/>
            <a:ext cx="7743463" cy="33667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DE3BA-250D-9045-9A17-5F2CFC64CCEC}"/>
              </a:ext>
            </a:extLst>
          </p:cNvPr>
          <p:cNvSpPr/>
          <p:nvPr/>
        </p:nvSpPr>
        <p:spPr>
          <a:xfrm>
            <a:off x="3188824" y="6019800"/>
            <a:ext cx="5712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php.net</a:t>
            </a:r>
            <a:r>
              <a:rPr lang="en-US" dirty="0"/>
              <a:t>/manual/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function.date.php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9E9286-D426-FB43-8692-FF1E4437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1403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84163" y="1857131"/>
            <a:ext cx="8765540" cy="5029200"/>
          </a:xfrm>
          <a:prstGeom prst="rect">
            <a:avLst/>
          </a:prstGeom>
        </p:spPr>
        <p:txBody>
          <a:bodyPr vert="horz" anchor="b">
            <a:normAutofit fontScale="92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342900" indent="-342900"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date() and time() functions are based on Unix Epoch (January 1 1970 00:00:00 GMT)</a:t>
            </a:r>
          </a:p>
          <a:p>
            <a:pPr marL="342900" indent="-342900">
              <a:buClr>
                <a:schemeClr val="accent1"/>
              </a:buClr>
              <a:buFont typeface="Arial" pitchFamily="34" charset="0"/>
              <a:buChar char="•"/>
            </a:pPr>
            <a:endParaRPr lang="en-US" sz="28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Clr>
                <a:schemeClr val="accent1"/>
              </a:buClr>
              <a:buFont typeface="Arial" pitchFamily="34" charset="0"/>
              <a:buChar char="•"/>
            </a:pPr>
            <a:endParaRPr lang="en-US" sz="28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Clr>
                <a:schemeClr val="accent1"/>
              </a:buClr>
              <a:buFont typeface="Arial" pitchFamily="34" charset="0"/>
              <a:buChar char="•"/>
            </a:pPr>
            <a:endParaRPr lang="en-US" sz="28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Clr>
                <a:schemeClr val="accent1"/>
              </a:buClr>
              <a:buFont typeface="Arial" pitchFamily="34" charset="0"/>
              <a:buChar char="•"/>
            </a:pPr>
            <a:endParaRPr lang="en-US" sz="28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Clr>
                <a:schemeClr val="accent1"/>
              </a:buClr>
              <a:buFont typeface="Arial" pitchFamily="34" charset="0"/>
              <a:buChar char="•"/>
            </a:pPr>
            <a:endParaRPr lang="en-US" sz="28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Clr>
                <a:schemeClr val="accent1"/>
              </a:buClr>
              <a:buFont typeface="Arial" pitchFamily="34" charset="0"/>
              <a:buChar char="•"/>
            </a:pPr>
            <a:endParaRPr lang="en-US" sz="28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Clr>
                <a:schemeClr val="accent1"/>
              </a:buClr>
              <a:buFont typeface="Arial" pitchFamily="34" charset="0"/>
              <a:buChar char="•"/>
            </a:pPr>
            <a:r>
              <a:rPr lang="en-AU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0 of</a:t>
            </a:r>
            <a:r>
              <a:rPr lang="en-AU" sz="2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Timestamp</a:t>
            </a:r>
            <a:r>
              <a:rPr lang="en-AU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is the Unix Epoch (January 1 1970 00:00:00 GMT).</a:t>
            </a:r>
            <a:endParaRPr lang="en-US" sz="2400" b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342900" indent="-342900">
              <a:buClr>
                <a:schemeClr val="accent1"/>
              </a:buClr>
              <a:buFont typeface="Arial" pitchFamily="34" charset="0"/>
              <a:buChar char="•"/>
            </a:pPr>
            <a:r>
              <a:rPr lang="en-AU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time() function calculate the seconds since the Unix Epoch (January 1 1970 00:00:00 GMT).</a:t>
            </a:r>
            <a:endParaRPr lang="en-US" sz="2400" b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r>
              <a:rPr lang="en-AU" sz="1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.</a:t>
            </a:r>
          </a:p>
          <a:p>
            <a:endParaRPr lang="en-AU" sz="16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r>
              <a:rPr 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					</a:t>
            </a:r>
            <a:endParaRPr lang="en-AU" sz="16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date() &amp; time()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7686" y="2914469"/>
            <a:ext cx="4953000" cy="107721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0070C0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$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date</a:t>
            </a:r>
            <a:r>
              <a:rPr lang="en-US" sz="1600" dirty="0">
                <a:solidFill>
                  <a:schemeClr val="accent2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date</a:t>
            </a:r>
            <a:r>
              <a:rPr lang="en-US" sz="1600" dirty="0">
                <a:solidFill>
                  <a:schemeClr val="accent2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“Y-m-d H:i:s”</a:t>
            </a:r>
            <a:r>
              <a:rPr lang="en-US" sz="1600" dirty="0">
                <a:solidFill>
                  <a:schemeClr val="accent2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1600" dirty="0">
                <a:solidFill>
                  <a:srgbClr val="0070C0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echo $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date</a:t>
            </a:r>
            <a:r>
              <a:rPr lang="en-US" sz="1600" dirty="0">
                <a:solidFill>
                  <a:schemeClr val="accent2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;</a:t>
            </a:r>
          </a:p>
          <a:p>
            <a:pPr algn="l"/>
            <a:r>
              <a:rPr lang="en-US" sz="1600" dirty="0">
                <a:solidFill>
                  <a:srgbClr val="0070C0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$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date</a:t>
            </a:r>
            <a:r>
              <a:rPr lang="en-US" sz="1600" dirty="0">
                <a:solidFill>
                  <a:schemeClr val="accent2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date</a:t>
            </a:r>
            <a:r>
              <a:rPr lang="en-US" sz="1600" dirty="0">
                <a:solidFill>
                  <a:schemeClr val="accent2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“Y-m-d H:i:s”</a:t>
            </a:r>
            <a:r>
              <a:rPr lang="en-US" sz="1600" dirty="0">
                <a:solidFill>
                  <a:schemeClr val="accent2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,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1234567890</a:t>
            </a:r>
            <a:r>
              <a:rPr lang="en-US" sz="1600" dirty="0">
                <a:solidFill>
                  <a:schemeClr val="accent2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1600" dirty="0">
                <a:solidFill>
                  <a:srgbClr val="0070C0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echo $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date</a:t>
            </a:r>
            <a:r>
              <a:rPr lang="en-AU" sz="1600" dirty="0">
                <a:solidFill>
                  <a:schemeClr val="accent2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;</a:t>
            </a:r>
            <a:endParaRPr lang="en-US" sz="1600" dirty="0">
              <a:solidFill>
                <a:schemeClr val="accent2"/>
              </a:solidFill>
              <a:latin typeface="Courier New" pitchFamily="49" charset="0"/>
              <a:ea typeface="Microsoft Himalaya" pitchFamily="2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7686" y="4073116"/>
            <a:ext cx="4953000" cy="58477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0070C0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$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time</a:t>
            </a:r>
            <a:r>
              <a:rPr lang="en-US" sz="1600" dirty="0">
                <a:solidFill>
                  <a:schemeClr val="accent2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time</a:t>
            </a:r>
            <a:r>
              <a:rPr lang="en-US" sz="1600" dirty="0">
                <a:solidFill>
                  <a:schemeClr val="accent2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();</a:t>
            </a:r>
          </a:p>
          <a:p>
            <a:pPr algn="l"/>
            <a:r>
              <a:rPr lang="en-US" sz="1600" dirty="0">
                <a:solidFill>
                  <a:srgbClr val="0070C0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echo $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time</a:t>
            </a:r>
            <a:r>
              <a:rPr lang="en-US" sz="1600" dirty="0">
                <a:solidFill>
                  <a:schemeClr val="accent2"/>
                </a:solidFill>
                <a:latin typeface="Courier New" pitchFamily="49" charset="0"/>
                <a:ea typeface="Microsoft Himalaya" pitchFamily="2" charset="0"/>
                <a:cs typeface="Courier New" pitchFamily="49" charset="0"/>
              </a:rPr>
              <a:t>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181600" y="3709809"/>
            <a:ext cx="1066800" cy="54904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48400" y="4028022"/>
            <a:ext cx="1600200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timestamp</a:t>
            </a:r>
            <a:endParaRPr lang="en-AU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8CD68F64-FE24-3F4E-89DF-E613D4B2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58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Function: File Inclusion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268" y="2374588"/>
            <a:ext cx="7965632" cy="3891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require() &amp; include()</a:t>
            </a:r>
            <a:endParaRPr lang="en-AU" sz="2800" dirty="0"/>
          </a:p>
          <a:p>
            <a:pPr marL="0" indent="0">
              <a:buNone/>
            </a:pPr>
            <a:r>
              <a:rPr lang="en-AU" sz="2800" dirty="0"/>
              <a:t>Allow people to reuse any type of code in other files.</a:t>
            </a:r>
            <a:br>
              <a:rPr lang="en-AU" sz="2800" dirty="0"/>
            </a:br>
            <a:r>
              <a:rPr lang="en-AU" sz="2800" dirty="0"/>
              <a:t>	</a:t>
            </a:r>
            <a:r>
              <a:rPr lang="en-US" dirty="0"/>
              <a:t>- Variables are shared by main file and 	included(required) file</a:t>
            </a:r>
          </a:p>
          <a:p>
            <a:pPr marL="0" indent="0">
              <a:buNone/>
            </a:pPr>
            <a:r>
              <a:rPr lang="en-US" dirty="0"/>
              <a:t>	- Use for web site templates</a:t>
            </a:r>
          </a:p>
          <a:p>
            <a:pPr marL="0" indent="0">
              <a:buNone/>
            </a:pPr>
            <a:r>
              <a:rPr lang="en-US" sz="1800" dirty="0"/>
              <a:t>	     </a:t>
            </a:r>
            <a:r>
              <a:rPr lang="en-US" sz="900" dirty="0"/>
              <a:t>●</a:t>
            </a:r>
            <a:r>
              <a:rPr lang="en-US" sz="1800" dirty="0"/>
              <a:t> </a:t>
            </a:r>
            <a:r>
              <a:rPr lang="en-US" sz="2000" dirty="0"/>
              <a:t>Footer and Header for Web pages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	     </a:t>
            </a:r>
            <a:r>
              <a:rPr lang="en-US" sz="900" dirty="0"/>
              <a:t>●</a:t>
            </a:r>
            <a:r>
              <a:rPr lang="en-US" sz="2000" dirty="0"/>
              <a:t> </a:t>
            </a:r>
            <a:r>
              <a:rPr lang="en-US" sz="2000" dirty="0" err="1"/>
              <a:t>auto_prepend_file</a:t>
            </a:r>
            <a:r>
              <a:rPr lang="en-US" sz="2000" dirty="0"/>
              <a:t>, </a:t>
            </a:r>
            <a:r>
              <a:rPr lang="en-US" sz="2000" dirty="0" err="1"/>
              <a:t>auto_append_file</a:t>
            </a:r>
            <a:r>
              <a:rPr lang="en-US" sz="1800" dirty="0"/>
              <a:t>.</a:t>
            </a:r>
          </a:p>
          <a:p>
            <a:pPr>
              <a:lnSpc>
                <a:spcPct val="150000"/>
              </a:lnSpc>
            </a:pPr>
            <a:endParaRPr lang="en-AU" sz="1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F64F9-2F8D-5440-A216-22105C5B1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494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require() &amp; include()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59" y="2240993"/>
            <a:ext cx="7924218" cy="40021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3000" dirty="0"/>
              <a:t>require()</a:t>
            </a:r>
          </a:p>
          <a:p>
            <a:pPr marL="0" indent="0">
              <a:buNone/>
            </a:pPr>
            <a:r>
              <a:rPr lang="en-AU" sz="3200" dirty="0"/>
              <a:t>	</a:t>
            </a:r>
            <a:r>
              <a:rPr lang="en-US" sz="3200" dirty="0"/>
              <a:t>- </a:t>
            </a:r>
            <a:r>
              <a:rPr lang="en-US" sz="2600" dirty="0"/>
              <a:t>Format : require(filename)</a:t>
            </a:r>
          </a:p>
          <a:p>
            <a:pPr marL="0" indent="0">
              <a:buNone/>
            </a:pPr>
            <a:r>
              <a:rPr lang="en-US" dirty="0"/>
              <a:t>	     </a:t>
            </a:r>
            <a:r>
              <a:rPr lang="en-US" sz="1100" dirty="0"/>
              <a:t>●</a:t>
            </a:r>
            <a:r>
              <a:rPr lang="en-US" dirty="0"/>
              <a:t> </a:t>
            </a:r>
            <a:r>
              <a:rPr lang="en-US" sz="2600" dirty="0"/>
              <a:t>Footer and Header for Web pages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AU" sz="3000" dirty="0"/>
              <a:t>include()</a:t>
            </a:r>
            <a:br>
              <a:rPr lang="en-AU" sz="3600" dirty="0"/>
            </a:br>
            <a:r>
              <a:rPr lang="en-AU" sz="3600" dirty="0"/>
              <a:t>	</a:t>
            </a:r>
            <a:r>
              <a:rPr lang="en-US" sz="3200" dirty="0"/>
              <a:t>- </a:t>
            </a:r>
            <a:r>
              <a:rPr lang="en-US" sz="2600" dirty="0"/>
              <a:t>Similar as require()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3200" dirty="0"/>
              <a:t>	- </a:t>
            </a:r>
            <a:r>
              <a:rPr lang="en-US" sz="2600" dirty="0"/>
              <a:t>more efficient :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	     </a:t>
            </a:r>
            <a:r>
              <a:rPr lang="en-US" sz="1100" dirty="0"/>
              <a:t>●</a:t>
            </a:r>
            <a:r>
              <a:rPr lang="en-US" dirty="0"/>
              <a:t> </a:t>
            </a:r>
            <a:r>
              <a:rPr lang="en-US" sz="2600" dirty="0"/>
              <a:t>Only evaluated as the code is executed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3200" dirty="0"/>
              <a:t>	- </a:t>
            </a:r>
            <a:r>
              <a:rPr lang="en-US" sz="2600" dirty="0"/>
              <a:t>can return the value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667C3-29F4-CD42-A7F0-F42825883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578AE-1876-3E4D-9F5E-A78BC46F1E2D}"/>
              </a:ext>
            </a:extLst>
          </p:cNvPr>
          <p:cNvSpPr txBox="1"/>
          <p:nvPr/>
        </p:nvSpPr>
        <p:spPr>
          <a:xfrm>
            <a:off x="719659" y="6058515"/>
            <a:ext cx="454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</a:t>
            </a:r>
            <a:r>
              <a:rPr lang="en-US" dirty="0" err="1"/>
              <a:t>Require_once</a:t>
            </a:r>
            <a:r>
              <a:rPr lang="en-US" dirty="0"/>
              <a:t>(); </a:t>
            </a:r>
            <a:r>
              <a:rPr lang="en-US" dirty="0" err="1"/>
              <a:t>include_once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944574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BB235B-50EA-F047-8128-0C5CEE706765}"/>
              </a:ext>
            </a:extLst>
          </p:cNvPr>
          <p:cNvSpPr/>
          <p:nvPr/>
        </p:nvSpPr>
        <p:spPr>
          <a:xfrm>
            <a:off x="3040380" y="2377440"/>
            <a:ext cx="3017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Thank you</a:t>
            </a:r>
          </a:p>
          <a:p>
            <a:pPr algn="ctr"/>
            <a:r>
              <a:rPr lang="en-US" sz="2400" dirty="0"/>
              <a:t>Any Questions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ACDC4F6-0422-5644-A8EC-E62BB0BB6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730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</a:t>
            </a:r>
            <a:r>
              <a:rPr lang="en-US" sz="3600" dirty="0"/>
              <a:t>Disadvantage of client-side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Not all browsers support scripts, therefore, users might experience errors if no alternatives have been provided</a:t>
            </a:r>
          </a:p>
          <a:p>
            <a:r>
              <a:rPr lang="en-US" dirty="0"/>
              <a:t>Different browsers and browser versions support scripts differently, thus more quality assurance testing is required</a:t>
            </a:r>
          </a:p>
          <a:p>
            <a:r>
              <a:rPr lang="en-US" dirty="0"/>
              <a:t>More development time and effort might be required (if the scripts are not already available through other resources)</a:t>
            </a:r>
          </a:p>
          <a:p>
            <a:r>
              <a:rPr lang="en-US" dirty="0"/>
              <a:t>Developers have more control over the look and behavior of their Web widgets; however, usability problems can arise if a Web widget looks like a standard control but behaves differently or vice-versa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28FDA-1E78-C14D-839B-DBB7D759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77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Server-side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82" y="2489199"/>
            <a:ext cx="7605542" cy="4148667"/>
          </a:xfrm>
        </p:spPr>
        <p:txBody>
          <a:bodyPr>
            <a:normAutofit/>
          </a:bodyPr>
          <a:lstStyle/>
          <a:p>
            <a:r>
              <a:rPr lang="en-US" altLang="ko-KR" sz="2600" dirty="0"/>
              <a:t>Executed by the web server when user request a document</a:t>
            </a:r>
          </a:p>
          <a:p>
            <a:pPr lvl="1"/>
            <a:r>
              <a:rPr lang="en-US" altLang="ko-KR" sz="1800" dirty="0"/>
              <a:t>produce output in a format understandable by web browsers</a:t>
            </a:r>
          </a:p>
          <a:p>
            <a:r>
              <a:rPr lang="en-US" altLang="ko-KR" sz="2600" dirty="0"/>
              <a:t>Require that their languages interpreter be installed on the server</a:t>
            </a:r>
          </a:p>
          <a:p>
            <a:pPr lvl="1"/>
            <a:r>
              <a:rPr lang="en-US" altLang="ko-KR" sz="1800" dirty="0"/>
              <a:t>produce the same output regardless of the client’s browser</a:t>
            </a:r>
          </a:p>
          <a:p>
            <a:r>
              <a:rPr lang="en-US" altLang="ko-KR" sz="2600" dirty="0"/>
              <a:t>Common server-side script language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PHP</a:t>
            </a:r>
            <a:r>
              <a:rPr lang="en-US" altLang="ko-KR" sz="1800" dirty="0"/>
              <a:t>, ASP.NET, Perl, JSP and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62433-F234-C342-B2B1-1C3B911D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78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 of server side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avoids many client side JavaScript issues</a:t>
            </a:r>
          </a:p>
          <a:p>
            <a:pPr lvl="1"/>
            <a:r>
              <a:rPr lang="en-US" altLang="ko-KR" dirty="0"/>
              <a:t>different implementations, JavaScript disabled problem</a:t>
            </a:r>
          </a:p>
          <a:p>
            <a:r>
              <a:rPr lang="en-US" altLang="ko-KR" dirty="0"/>
              <a:t>can hide the source code from clients</a:t>
            </a:r>
          </a:p>
          <a:p>
            <a:r>
              <a:rPr lang="en-US" altLang="ko-KR" dirty="0"/>
              <a:t>fewer security restrictions</a:t>
            </a:r>
          </a:p>
          <a:p>
            <a:pPr lvl="1"/>
            <a:r>
              <a:rPr lang="en-US" altLang="ko-KR" dirty="0"/>
              <a:t>access to server's important and/or private data</a:t>
            </a:r>
          </a:p>
          <a:p>
            <a:pPr lvl="1"/>
            <a:r>
              <a:rPr lang="en-US" altLang="ko-KR" dirty="0"/>
              <a:t>can write to files</a:t>
            </a:r>
          </a:p>
          <a:p>
            <a:pPr lvl="1"/>
            <a:r>
              <a:rPr lang="en-US" altLang="ko-KR" dirty="0"/>
              <a:t>connect to databases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178DD-DA91-D745-AEA3-60852D298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19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server-side 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 (in this unit)</a:t>
            </a:r>
          </a:p>
          <a:p>
            <a:pPr lvl="1"/>
            <a:r>
              <a:rPr lang="en-US" dirty="0" err="1"/>
              <a:t>alacritas</a:t>
            </a:r>
            <a:endParaRPr lang="en-US" dirty="0"/>
          </a:p>
          <a:p>
            <a:pPr lvl="2"/>
            <a:r>
              <a:rPr lang="en-US" dirty="0" err="1"/>
              <a:t>alacritas.cis.utas.edu.au</a:t>
            </a:r>
            <a:r>
              <a:rPr lang="en-US" dirty="0"/>
              <a:t>/~username/</a:t>
            </a:r>
          </a:p>
          <a:p>
            <a:r>
              <a:rPr lang="en-US" dirty="0"/>
              <a:t>Can your little mac or PC be the server?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A942B-677C-AF40-B3F1-CCC94990E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307922"/>
            <a:ext cx="791308" cy="767687"/>
          </a:xfrm>
        </p:spPr>
        <p:txBody>
          <a:bodyPr/>
          <a:lstStyle/>
          <a:p>
            <a:fld id="{5FD889E0-CAB2-4699-909D-B9A88D47ACB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4803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IT202_Template" id="{39D82ABA-158B-CC4F-8341-CB4BE71E0933}" vid="{027ABE4F-AB90-0C43-8EA3-72B3581221FA}"/>
    </a:ext>
  </a:extLst>
</a:theme>
</file>

<file path=ppt/theme/theme2.xml><?xml version="1.0" encoding="utf-8"?>
<a:theme xmlns:a="http://schemas.openxmlformats.org/drawingml/2006/main" name="Ion Boardroom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IT202_Template" id="{39D82ABA-158B-CC4F-8341-CB4BE71E0933}" vid="{9DE789D6-519B-4941-B89B-65665DE815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31192</TotalTime>
  <Words>1984</Words>
  <Application>Microsoft Macintosh PowerPoint</Application>
  <PresentationFormat>On-screen Show (4:3)</PresentationFormat>
  <Paragraphs>686</Paragraphs>
  <Slides>59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73" baseType="lpstr">
      <vt:lpstr>굴림</vt:lpstr>
      <vt:lpstr>맑은 고딕</vt:lpstr>
      <vt:lpstr>Arial</vt:lpstr>
      <vt:lpstr>Calibri</vt:lpstr>
      <vt:lpstr>Calibri Light</vt:lpstr>
      <vt:lpstr>Century Gothic</vt:lpstr>
      <vt:lpstr>Courier New</vt:lpstr>
      <vt:lpstr>Microsoft Himalaya</vt:lpstr>
      <vt:lpstr>Microsoft New Tai Lue</vt:lpstr>
      <vt:lpstr>Times New Roman</vt:lpstr>
      <vt:lpstr>Wingdings</vt:lpstr>
      <vt:lpstr>Wingdings 3</vt:lpstr>
      <vt:lpstr>Custom Design</vt:lpstr>
      <vt:lpstr>Ion Boardroom</vt:lpstr>
      <vt:lpstr>Secure Web Programming</vt:lpstr>
      <vt:lpstr>Topics</vt:lpstr>
      <vt:lpstr>Review: Web Scripting Language </vt:lpstr>
      <vt:lpstr>Review: Client-side vs Server-side</vt:lpstr>
      <vt:lpstr>Review: Dynamic Web Page with scripts</vt:lpstr>
      <vt:lpstr>Review: Disadvantage of client-side scripting</vt:lpstr>
      <vt:lpstr>Server-side scripting</vt:lpstr>
      <vt:lpstr>Advantage of server side scripting</vt:lpstr>
      <vt:lpstr>For server-side scripting</vt:lpstr>
      <vt:lpstr>For server-side scripting: LAMP</vt:lpstr>
      <vt:lpstr>For server-side scripting: LAMP</vt:lpstr>
      <vt:lpstr>PowerPoint Presentation</vt:lpstr>
      <vt:lpstr>PHP?</vt:lpstr>
      <vt:lpstr>Why PHP?</vt:lpstr>
      <vt:lpstr>Starting PHP</vt:lpstr>
      <vt:lpstr>How to use PHP</vt:lpstr>
      <vt:lpstr>PHP : basic programming</vt:lpstr>
      <vt:lpstr>PHP : output</vt:lpstr>
      <vt:lpstr>PHP Basic</vt:lpstr>
      <vt:lpstr>Overview of PHP Syntax</vt:lpstr>
      <vt:lpstr>PHP Syntax (1) : Variable</vt:lpstr>
      <vt:lpstr>Variables</vt:lpstr>
      <vt:lpstr>Valid variable names</vt:lpstr>
      <vt:lpstr>Types of Variables</vt:lpstr>
      <vt:lpstr>Types of Variables</vt:lpstr>
      <vt:lpstr>Type juggling</vt:lpstr>
      <vt:lpstr>Type casting</vt:lpstr>
      <vt:lpstr>Unchangeable Variables</vt:lpstr>
      <vt:lpstr>Variables</vt:lpstr>
      <vt:lpstr>String in PHP</vt:lpstr>
      <vt:lpstr>PHP Syntax (2): Array</vt:lpstr>
      <vt:lpstr>Array</vt:lpstr>
      <vt:lpstr>Array</vt:lpstr>
      <vt:lpstr>Array types</vt:lpstr>
      <vt:lpstr>Array types</vt:lpstr>
      <vt:lpstr>PHP Syntax (3) : Operator</vt:lpstr>
      <vt:lpstr>Operator</vt:lpstr>
      <vt:lpstr>Unique operator in PHP</vt:lpstr>
      <vt:lpstr>PHP Syntax (4) :Control Structure</vt:lpstr>
      <vt:lpstr>Control structure</vt:lpstr>
      <vt:lpstr>Decision control structure</vt:lpstr>
      <vt:lpstr>Decision control structure</vt:lpstr>
      <vt:lpstr>PHP Syntax (5) : Function</vt:lpstr>
      <vt:lpstr>Function</vt:lpstr>
      <vt:lpstr>User defined function</vt:lpstr>
      <vt:lpstr>Pass by value/reference</vt:lpstr>
      <vt:lpstr>Guess output?</vt:lpstr>
      <vt:lpstr>What about this?</vt:lpstr>
      <vt:lpstr>Variable scope</vt:lpstr>
      <vt:lpstr>Static Variable</vt:lpstr>
      <vt:lpstr>Super-global variable</vt:lpstr>
      <vt:lpstr>Super-global variable</vt:lpstr>
      <vt:lpstr>Built-in functions</vt:lpstr>
      <vt:lpstr>Built-in functions : php manual</vt:lpstr>
      <vt:lpstr>For example, date();</vt:lpstr>
      <vt:lpstr>date() &amp; time()</vt:lpstr>
      <vt:lpstr>Built-in Function: File Inclusion</vt:lpstr>
      <vt:lpstr>require() &amp; include()</vt:lpstr>
      <vt:lpstr>PowerPoint Presentation</vt:lpstr>
    </vt:vector>
  </TitlesOfParts>
  <Company>University of Tasmania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Secured Web Programming</dc:title>
  <dc:creator>Soyeon HAN</dc:creator>
  <cp:lastModifiedBy>Soon Ja Yeom</cp:lastModifiedBy>
  <cp:revision>305</cp:revision>
  <cp:lastPrinted>2015-02-24T02:13:19Z</cp:lastPrinted>
  <dcterms:created xsi:type="dcterms:W3CDTF">2013-11-07T09:10:10Z</dcterms:created>
  <dcterms:modified xsi:type="dcterms:W3CDTF">2018-03-03T04:34:05Z</dcterms:modified>
</cp:coreProperties>
</file>